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496" r:id="rId2"/>
    <p:sldId id="431" r:id="rId3"/>
    <p:sldId id="500" r:id="rId4"/>
    <p:sldId id="482" r:id="rId5"/>
    <p:sldId id="488" r:id="rId6"/>
    <p:sldId id="499" r:id="rId7"/>
    <p:sldId id="501" r:id="rId8"/>
    <p:sldId id="502" r:id="rId9"/>
    <p:sldId id="503" r:id="rId10"/>
    <p:sldId id="50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64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CA9"/>
    <a:srgbClr val="DA80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4000" autoAdjust="0"/>
  </p:normalViewPr>
  <p:slideViewPr>
    <p:cSldViewPr>
      <p:cViewPr varScale="1">
        <p:scale>
          <a:sx n="61" d="100"/>
          <a:sy n="61" d="100"/>
        </p:scale>
        <p:origin x="9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D9574-C409-4E25-BAC8-C4452B7BF775}" type="datetimeFigureOut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0E1C7-1ED4-4D41-8773-C527150BB9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997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D5447-982D-4794-9745-68057DAAE1A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521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0E1C7-1ED4-4D41-8773-C527150BB94D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805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8A71-888F-4098-B8DB-4F0926576AD1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29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AF0F-6D33-4259-B650-5888ADBCE3ED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68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CA5E-E9D1-4896-B736-923C9AE4F3DD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39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85C2-57DA-45DB-94CA-EE71E5425662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1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39397-B3EF-4FC0-8B6C-411CDF5F70FE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98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9D0CB-26BF-4C85-9DEC-BE9CBA1139C8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95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029E-1AC1-440D-AABE-0A17D73E2682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06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11CC-09E3-451B-8942-329794FEDDDE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07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908A-4DBE-43EB-AE27-84AF36FDF416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22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7D38-253A-41B7-B3FF-1D8184EFBAA1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34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5AC3-DDA7-4C16-9728-264BA456410B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07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9C51-E247-4B20-BA87-7C4739B8CD06}" type="datetime1">
              <a:rPr lang="ru-RU" smtClean="0"/>
              <a:pPr/>
              <a:t>вт 31.08.21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9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strao.ru/index.php/primer/485-primernaya-rabochaya-programma-nachalnogo-obschego-obrazovaniya-predmeta-matematika-proekt" TargetMode="External"/><Relationship Id="rId13" Type="http://schemas.openxmlformats.org/officeDocument/2006/relationships/hyperlink" Target="http://www.instrao.ru/images/p_r_p-po-uchebnym-predmetam-proekty/%D0%9E%D1%81%D0%BD%D0%BE%D0%B2%D1%8B_%D1%80%D0%B5%D0%BB%D0%B8%D0%B3%D0%B8%D0%BE%D0%B7%D0%BD%D1%8B%D1%85_%D0%BA%D1%83%D0%BB%D1%8C%D1%82%D1%83%D1%80_%D0%B8_%D1%81%D0%B2%D0%B5%D1%82%D1%81%D0%BA%D0%BE%D0%B9_%D1%8D%D1%82%D0%B8%D0%BA%D0%B8_%D0%BD%D0%B0%D1%87_%D0%9F%D1%80%D0%B8%D0%BC%D0%B5%D1%80%D0%BD%D0%B0%D1%8F_%D1%80%D0%B0%D0%B1%D0%BE%D1%87%D0%B0%D1%8F_%D0%BF%D1%80%D0%BE%D0%B3%D1%80%D0%B0%D0%BC%D0%BC%D0%B0_%D0%9F%D1%80%D0%BE%D0%B5%D0%BA%D1%82.pdf" TargetMode="External"/><Relationship Id="rId18" Type="http://schemas.openxmlformats.org/officeDocument/2006/relationships/hyperlink" Target="http://www.instrao.ru/index.php/primernye-rabochie-programmy-nachalnogo-obschego-obrazovaniya/496-primernaya-rabochaya-programma-nachalnogo-obschego-obrazovaniya-po-tehnologii-proekt" TargetMode="External"/><Relationship Id="rId3" Type="http://schemas.openxmlformats.org/officeDocument/2006/relationships/hyperlink" Target="http://www.instrao.ru/images/p_r_p-po-uchebnym-predmetam-proekty/%D0%A0%D1%83%D1%81%D1%81%D0%BA%D0%B8%D0%B9_%D1%8F%D0%B7%D1%8B%D0%BA_%D0%BD%D0%B0%D1%87_%D0%9F%D1%80%D0%B8%D0%BC%D0%B5%D1%80%D0%BD%D0%B0%D1%8F_%D1%80%D0%B0%D0%B1%D0%BE%D1%87%D0%B0%D1%8F_%D0%BF%D1%80%D0%BE%D0%B3%D1%80%D0%B0%D0%BC%D0%BC%D0%B0_%D0%9F%D1%80%D0%BE%D0%B5%D0%BA%D1%82.pdf" TargetMode="External"/><Relationship Id="rId21" Type="http://schemas.openxmlformats.org/officeDocument/2006/relationships/hyperlink" Target="http://www.instrao.ru/images/p_r_p-po-uchebnym-predmetam-proekty/%D0%A4%D0%B8%D0%B7%D0%B8%D1%87%D0%B5%D1%81%D0%BA%D0%B0%D1%8F_%D0%BA%D1%83%D0%BB%D1%8C%D1%82%D1%83%D1%80%D0%B0_%D0%BD%D0%B0%D1%87_%D0%9F%D1%80%D0%B8%D0%BC%D0%B5%D1%80%D0%BD%D0%B0%D1%8F_%D1%80%D0%B0%D0%B1%D0%BE%D1%87%D0%B0%D1%8F_%D0%BF%D1%80%D0%BE%D0%B3%D1%80%D0%B0%D0%BC%D0%BC%D0%B0_%D0%BF%D1%80%D0%BE%D0%B5%D0%BA%D1%82.pdf" TargetMode="External"/><Relationship Id="rId7" Type="http://schemas.openxmlformats.org/officeDocument/2006/relationships/hyperlink" Target="http://www.instrao.ru/images/p_r_p-po-uchebnym-predmetam-proekty/%D0%9B%D0%B8%D1%82%D0%B5%D1%80%D0%B0%D1%82%D1%83%D1%80%D0%BD%D0%BE%D0%B5_%D1%87%D1%82%D0%B5%D0%BD%D0%B8%D0%B5_%D0%BD%D0%B0%D1%87_%D0%9F%D1%80%D0%B8%D0%BC%D0%B5%D1%80%D0%BD%D0%B0%D1%8F_%D1%80%D0%B0%D0%B1%D0%BE%D1%87%D0%B0%D1%8F_%D0%BF%D1%80%D0%BE%D0%B3%D1%80%D0%B0%D0%BC%D0%BC%D0%B0_%D0%BF%D1%80%D0%BE%D0%B5%D0%BA%D1%82.pdf" TargetMode="External"/><Relationship Id="rId12" Type="http://schemas.openxmlformats.org/officeDocument/2006/relationships/hyperlink" Target="http://www.instrao.ru/primer/495-primernaya-rabochaya-programma-nachalnogo-obschego-obrazovaniya-predmeta-osnovy-religioznyh-kultur-i-svetskoy-etiki-proekt" TargetMode="External"/><Relationship Id="rId17" Type="http://schemas.openxmlformats.org/officeDocument/2006/relationships/hyperlink" Target="http://www.instrao.ru/images/p_r_p-po-uchebnym-predmetam-proekty/%D0%9C%D1%83%D0%B7%D1%8B%D0%BA%D0%B0_%D0%BD%D0%B0%D1%87_%D0%9F%D1%80%D0%B8%D0%BC%D0%B5%D1%80%D0%BD%D0%B0%D1%8F_%D1%80%D0%B0%D0%B1%D0%BE%D1%87%D0%B0%D1%8F_%D0%BF%D1%80%D0%BE%D0%B3%D1%80%D0%B0%D0%BC%D0%BC%D0%B0_%D0%9F%D1%80%D0%BE%D0%B5%D0%BA%D1%82.pdf" TargetMode="External"/><Relationship Id="rId2" Type="http://schemas.openxmlformats.org/officeDocument/2006/relationships/hyperlink" Target="https://www.instrao.ru/index.php/primer/490-primernaya-rabochaya-programma-nachalnogo-obschego-obrazovaniya-predmeta-russkiy-yazyk-proekt" TargetMode="External"/><Relationship Id="rId16" Type="http://schemas.openxmlformats.org/officeDocument/2006/relationships/hyperlink" Target="http://www.instrao.ru/primer/494-primernaya-rabochaya-programma-nachalnogo-obschego-obrazovaniya-predmeta-muzyka-proekt" TargetMode="External"/><Relationship Id="rId20" Type="http://schemas.openxmlformats.org/officeDocument/2006/relationships/hyperlink" Target="https://www.instrao.ru/index.php/primer/488-primernaya-rabochaya-programma-nachalnogo-obschego-obrazovaniya-predmeta-fizicheskaya-kultura-proek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strao.ru/index.php/primer/487-primernaya-rabochaya-programma-nachalnogo-obschego-obrazovaniya-predmeta-literaturnoe-chtenie-proekt" TargetMode="External"/><Relationship Id="rId11" Type="http://schemas.openxmlformats.org/officeDocument/2006/relationships/hyperlink" Target="http://www.instrao.ru/images/p_r_p-po-uchebnym-predmetam-proekty/%D0%9E%D0%BA%D1%80%D1%83%D0%B6%D0%B0%D1%8E%D1%89%D0%B8%D0%B9_%D0%BC%D0%B8%D1%80_%D0%BD%D0%B0%D1%87_%D0%9F%D1%80%D0%B8%D0%BC%D0%B5%D1%80%D0%BD%D0%B0%D1%8F_%D1%80%D0%B0%D0%B1%D0%BE%D1%87%D0%B0%D1%8F_%D0%BF%D1%80%D0%BE%D0%B3%D1%80%D0%B0%D0%BC%D0%BC%D0%B0_%D0%9F%D1%80%D0%BE%D0%B5%D0%BA%D1%82.pdf" TargetMode="External"/><Relationship Id="rId5" Type="http://schemas.openxmlformats.org/officeDocument/2006/relationships/hyperlink" Target="mailto:otziv@instrao.ru" TargetMode="External"/><Relationship Id="rId15" Type="http://schemas.openxmlformats.org/officeDocument/2006/relationships/hyperlink" Target="http://www.instrao.ru/images/p_r_p-po-uchebnym-predmetam-proekty/%D0%90%D0%BD%D0%B3%D0%BB%D0%B8%D0%B9%D1%81%D0%BA%D0%B8%D0%B9_%D1%8F%D0%B7%D1%8B%D0%BA_%D0%BD%D0%B0%D1%87_%D0%9F%D1%80%D0%B8%D0%BC%D0%B5%D1%80%D0%BD%D0%B0%D1%8F_%D1%80%D0%B0%D0%B1%D0%BE%D1%87%D0%B0%D1%8F_%D0%BF%D1%80%D0%BE%D0%B3%D1%80%D0%B0%D0%BC%D0%BC%D0%B0_%D0%9F%D1%80%D0%BE%D0%B5%D0%BA%D1%82.pdf" TargetMode="External"/><Relationship Id="rId10" Type="http://schemas.openxmlformats.org/officeDocument/2006/relationships/hyperlink" Target="http://www.instrao.ru/index.php/primer/486-primernaya-rabochaya-programma-nachalnogo-obschego-obrazovaniya-predmeta-okruzhayuschiy-mir-proekt" TargetMode="External"/><Relationship Id="rId19" Type="http://schemas.openxmlformats.org/officeDocument/2006/relationships/hyperlink" Target="http://www.instrao.ru/images/p_r_p-po-uchebnym-predmetam-proekty/_1-4.pdf" TargetMode="External"/><Relationship Id="rId4" Type="http://schemas.openxmlformats.org/officeDocument/2006/relationships/hyperlink" Target="http://www.instrao.ru/images/p_r_p-po-uchebnym-predmetam-proekty/%D0%A4%D1%80%D0%B0%D0%BD%D1%86%D1%83%D0%B7%D1%81%D0%BA%D0%B8%D0%B9_%D1%8F%D0%B7%D1%8B%D0%BA_%D0%BD%D0%B0%D1%87_%D0%9F%D1%80%D0%B8%D0%BC%D0%B5%D1%80%D0%BD%D0%B0%D1%8F_%D1%80%D0%B0%D0%B1%D0%BE%D1%87%D0%B0%D1%8F_%D0%BF%D1%80%D0%BE%D0%B3%D1%80%D0%B0%D0%BC%D0%BC%D0%B0_%D0%9F%D1%80%D0%BE%D0%B5%D0%BA%D1%82.pdf" TargetMode="External"/><Relationship Id="rId9" Type="http://schemas.openxmlformats.org/officeDocument/2006/relationships/hyperlink" Target="http://www.instrao.ru/images/p_r_p-po-uchebnym-predmetam-proekty/%D0%9C%D0%B0%D1%82%D0%B5%D0%BC%D0%B0%D1%82%D0%B8%D0%BA%D0%B0_%D0%BD%D0%B0%D1%87_%D0%9F%D1%80%D0%B8%D0%BC%D0%B5%D1%80%D0%BD%D0%B0%D1%8F_%D1%80%D0%B0%D0%B1%D0%BE%D1%87%D0%B0%D1%8F_%D0%BF%D1%80%D0%BE%D0%B3%D1%80%D0%B0%D0%BC%D0%BC%D0%B0_%D0%9F%D1%80%D0%BE%D0%B5%D0%BA%D1%82.pdf" TargetMode="External"/><Relationship Id="rId14" Type="http://schemas.openxmlformats.org/officeDocument/2006/relationships/hyperlink" Target="http://www.instrao.ru/index.php/primer/472-primernaya-rabochaya-programma-nachalnogo-obschego-obrazovaniya-predmeta-angliyskiy-yazyk-proekt" TargetMode="External"/><Relationship Id="rId22" Type="http://schemas.openxmlformats.org/officeDocument/2006/relationships/hyperlink" Target="http://www.instrao.ru/primer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strao.ru/images/p_r_p-po-uchebnym-predmetam-proekty/%D0%9C%D0%B0%D1%82%D0%B5%D0%BC%D0%B0%D1%82%D0%B8%D0%BA%D0%B0_%D0%9F%D1%80%D0%B8%D0%BC%D0%B5%D1%80%D0%BD%D0%B0%D1%8F_%D1%80%D0%B0%D0%B1%D0%BE%D1%87%D0%B0%D1%8F_%D0%BF%D1%80%D0%BE%D0%B3%D1%80%D0%B0%D0%BC%D0%BC%D0%B0_%D0%9F%D1%80%D0%BE%D0%B5%D0%BA%D1%82.pdf" TargetMode="External"/><Relationship Id="rId13" Type="http://schemas.openxmlformats.org/officeDocument/2006/relationships/hyperlink" Target="http://www.instrao.ru/index.php/primer/460-proekt-primernaya-rabochaya-programma-osnovnogo-obschego-obrazovaniya-himiya-dlya-8-9-klassov-obrazovatelnyh-organizaciy" TargetMode="External"/><Relationship Id="rId18" Type="http://schemas.openxmlformats.org/officeDocument/2006/relationships/hyperlink" Target="http://www.instrao.ru/index.php/primer/464-primernaya-rabochaya-programma-osnovnogo-obschego-obrazovaniya-po-obschestvoznaniyu-proekt" TargetMode="External"/><Relationship Id="rId26" Type="http://schemas.openxmlformats.org/officeDocument/2006/relationships/hyperlink" Target="http://www.instrao.ru/primer" TargetMode="External"/><Relationship Id="rId3" Type="http://schemas.openxmlformats.org/officeDocument/2006/relationships/hyperlink" Target="http://www.instrao.ru/images/p_r_p-po-uchebnym-predmetam-proekty/%D0%A0%D1%83%D1%81%D1%81%D0%BA%D0%B8%D0%B9_%D1%8F%D0%B7%D1%8B%D0%BA_%D0%9F%D1%80%D0%B8%D0%BC%D0%B5%D1%80%D0%BD%D0%B0%D1%8F_%D1%80%D0%B0%D0%B1%D0%BE%D1%87%D0%B0%D1%8F_%D0%BF%D1%80%D0%BE%D0%B3%D1%80%D0%B0%D0%BC%D0%BC%D0%B0%D0%9F%D1%80%D0%BE%D0%B5%D0%BA%D1%82.pdf" TargetMode="External"/><Relationship Id="rId21" Type="http://schemas.openxmlformats.org/officeDocument/2006/relationships/hyperlink" Target="http://www.instrao.ru/images/p_r_p-po-uchebnym-predmetam-proekty/%D0%93%D0%B5%D0%BE%D0%B3%D1%80%D0%B0%D1%84%D0%B8%D1%8F_%D0%9F%D1%80%D0%B8%D0%BC%D0%B5%D1%80%D0%BD%D0%B0%D1%8F_%D1%80%D0%B0%D0%B1%D0%BE%D1%87%D0%B0%D1%8F_%D0%BF%D1%80%D0%BE%D0%B3%D1%80%D0%B0%D0%BC%D0%BC%D0%B0_%D0%9F%D1%80%D0%BE%D0%B5%D0%BA%D1%82.pdf" TargetMode="External"/><Relationship Id="rId7" Type="http://schemas.openxmlformats.org/officeDocument/2006/relationships/hyperlink" Target="https://www.instrao.ru/index.php/primer/489-primernaya-rabochaya-programma-osnovnogo-obschego-obrazovaniya-po-matematike-proekt" TargetMode="External"/><Relationship Id="rId12" Type="http://schemas.openxmlformats.org/officeDocument/2006/relationships/hyperlink" Target="http://www.instrao.ru/images/p_r_p-po-uchebnym-predmetam-proekty/%D0%A5%D0%B8%D0%BC%D0%B8%D1%8F_%D0%9F%D1%80%D0%B8%D0%BC%D0%B5%D1%80%D0%BD%D0%B0%D1%8F_%D1%80%D0%B0%D0%B1%D0%BE%D1%87%D0%B0%D1%8F_%D0%BF%D1%80%D0%BE%D0%B3%D1%80%D0%B0%D0%BC%D0%BC%D0%B0_%D0%BF%D1%80%D0%BE%D0%B5%D0%BA%D1%82.pdf" TargetMode="External"/><Relationship Id="rId17" Type="http://schemas.openxmlformats.org/officeDocument/2006/relationships/hyperlink" Target="http://www.instrao.ru/images/p_r_p-po-uchebnym-predmetam-proekty/%D0%98%D1%81%D1%82%D0%BE%D1%80%D0%B8%D1%8F_%D0%9F%D1%80%D0%B8%D0%BC%D0%B5%D1%80%D0%BD%D0%B0%D1%8F_%D1%80%D0%B0%D0%B1%D0%BE%D1%87%D0%B0%D1%8F_%D0%BF%D1%80%D0%BE%D0%B3%D1%80%D0%B0%D0%BC%D0%BC%D0%B0_%D0%BF%D1%80%D0%BE%D0%B5%D0%BA%D1%82.pdf" TargetMode="External"/><Relationship Id="rId25" Type="http://schemas.openxmlformats.org/officeDocument/2006/relationships/hyperlink" Target="http://www.instrao.ru/images/p_r_p-po-uchebnym-predmetam-proekty/%D0%90%D0%BD%D0%B3%D0%BB%D0%B8%D0%B9%D1%81%D0%BA%D0%B8%D0%B9_%D1%8F%D0%B7%D1%8B%D0%BA_%D0%9F%D1%80%D0%B8%D0%BC%D0%B5%D1%80%D0%BD%D0%B0%D1%8F_%D1%80%D0%B0%D0%B1%D0%BE%D1%87%D0%B0%D1%8F_%D0%BF%D1%80%D0%BE%D0%B3%D1%80%D0%B0%D0%BC%D0%BC%D0%B0_%D0%9F%D1%80%D0%BE%D0%B5%D0%BA%D1%82.pdf" TargetMode="External"/><Relationship Id="rId2" Type="http://schemas.openxmlformats.org/officeDocument/2006/relationships/hyperlink" Target="http://www.instrao.ru/index.php/primer/466-primernaya-rabochaya-programma-osnovnogo-obschego-obrazovaniya-po-russkomu-yazyku-proekt" TargetMode="External"/><Relationship Id="rId16" Type="http://schemas.openxmlformats.org/officeDocument/2006/relationships/hyperlink" Target="http://www.instrao.ru/index.php/primer/463-primernaya-rabochaya-programma-osnovnogo-obschego-obrazovaniya-po-istorii-proekt" TargetMode="External"/><Relationship Id="rId20" Type="http://schemas.openxmlformats.org/officeDocument/2006/relationships/hyperlink" Target="http://www.instrao.ru/index.php/primer/465-primernaya-rabochaya-programma-osnovnogo-obschego-obrazovaniya-po-geografii-proek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strao.ru/images/p_r_p-po-uchebnym-predmetam-proekty/%D0%9B%D0%B8%D1%82%D0%B5%D1%80%D0%B0%D1%82%D1%83%D1%80%D0%B0_%D0%9F%D1%80%D0%B8%D0%BC%D0%B5%D1%80%D0%BD%D0%B0%D1%8F_%D1%80%D0%B0%D0%B1%D0%BE%D1%87%D0%B0%D1%8F_%D0%BF%D1%80%D0%BE%D0%B3%D1%80%D0%B0%D0%BC%D0%BC%D0%B0_%D0%9F%D1%80%D0%BE%D0%B5%D0%BA%D1%82.pdf" TargetMode="External"/><Relationship Id="rId11" Type="http://schemas.openxmlformats.org/officeDocument/2006/relationships/hyperlink" Target="http://www.instrao.ru/index.php/primer/460-proekt-primernaya-rabochaya-programma-osnovnogo-obschego-obrazovaniya-himiya" TargetMode="External"/><Relationship Id="rId24" Type="http://schemas.openxmlformats.org/officeDocument/2006/relationships/hyperlink" Target="http://www.instrao.ru/index.php/primer/477-primernaya-rabochaya-programma-osnovnogo-obschego-obrazovaniya-predmeta-angliyskiy-yazyk-proekt" TargetMode="External"/><Relationship Id="rId5" Type="http://schemas.openxmlformats.org/officeDocument/2006/relationships/hyperlink" Target="http://www.instrao.ru/index.php/primer/467-primernaya-rabochaya-programma-osnovnogo-obschego-obrazovaniya-po-literature-proekt" TargetMode="External"/><Relationship Id="rId15" Type="http://schemas.openxmlformats.org/officeDocument/2006/relationships/hyperlink" Target="http://www.instrao.ru/images/p_r_p-po-uchebnym-predmetam-proekty/%D0%98%D0%BD%D1%84%D0%BE%D1%80%D0%BC%D0%B0%D1%82%D0%B8%D0%BA%D0%B0_%D0%9F%D1%80%D0%B8%D0%BC%D0%B5%D1%80%D0%BD%D0%B0%D1%8F_%D1%80%D0%B0%D0%B1%D0%BE%D1%87%D0%B0%D1%8F_%D0%BF%D1%80%D0%BE%D0%B3%D1%80%D0%B0%D0%BC%D0%BC%D0%B0_%D0%9F%D1%80%D0%BE%D0%B5%D0%BA%D1%82.pdf" TargetMode="External"/><Relationship Id="rId23" Type="http://schemas.openxmlformats.org/officeDocument/2006/relationships/hyperlink" Target="http://www.instrao.ru/images/p_r_p-po-uchebnym-predmetam-proekty/%D0%91%D0%B8%D0%BE%D0%BB%D0%BE%D0%B3%D0%B8%D1%8F_%D0%9F%D1%80%D0%B8%D0%BC%D0%B5%D1%80%D0%BD%D0%B0%D1%8F_%D1%80%D0%B0%D0%B1%D0%BE%D1%87%D0%B0%D1%8F_%D0%BF%D1%80%D0%BE%D0%B3%D1%80%D0%B0%D0%BC%D0%BC%D0%B0_%D0%BF%D1%80%D0%BE%D0%B5%D0%BA%D1%82.pdf" TargetMode="External"/><Relationship Id="rId10" Type="http://schemas.openxmlformats.org/officeDocument/2006/relationships/hyperlink" Target="http://www.instrao.ru/images/p_r_p-po-uchebnym-predmetam-proekty/%D0%A4%D0%B8%D0%B7%D0%B8%D0%BA%D0%B0_%D0%9F%D1%80%D0%B8%D0%BC%D0%B5%D1%80%D0%BD%D0%B0%D1%8F_%D1%80%D0%B0%D0%B1%D0%BE%D1%87%D0%B0%D1%8F_%D0%BF%D1%80%D0%BE%D0%B3%D1%80%D0%B0%D0%BC%D0%BC%D0%B0_%D0%9F%D1%80%D0%BE%D0%B5%D0%BA%D1%82.pdf" TargetMode="External"/><Relationship Id="rId19" Type="http://schemas.openxmlformats.org/officeDocument/2006/relationships/hyperlink" Target="http://www.instrao.ru/images/p_r_p-po-uchebnym-predmetam-proekty/%D0%9E%D0%B1%D1%89%D0%B5%D1%81%D1%82%D0%B2%D0%BE%D0%B7%D0%BD%D0%B0%D0%BD%D0%B8%D0%B5_%D0%9F%D1%80%D0%B8%D0%BC%D0%B5%D1%80%D0%BD%D0%B0%D1%8F_%D1%80%D0%B0%D0%B1%D0%BE%D1%87%D0%B0%D1%8F_%D0%BF%D1%80%D0%BE%D0%B3%D1%80%D0%B0%D0%BC%D0%BC%D0%B0__%D0%BF%D1%80%D0%BE%D0%B5%D0%BA%D1%82.pdf" TargetMode="External"/><Relationship Id="rId4" Type="http://schemas.openxmlformats.org/officeDocument/2006/relationships/hyperlink" Target="mailto:otziv@instrao.ru" TargetMode="External"/><Relationship Id="rId9" Type="http://schemas.openxmlformats.org/officeDocument/2006/relationships/hyperlink" Target="http://www.instrao.ru/index.php/primer/461-primernaya-rabochaya-programma-osnovnogo-obschego-obrazovaniya-po-fizike-proekt" TargetMode="External"/><Relationship Id="rId14" Type="http://schemas.openxmlformats.org/officeDocument/2006/relationships/hyperlink" Target="http://www.instrao.ru/index.php/primer/468-primernaya-rabochaya-programma-osnovnogo-obschego-obrazovaniya-po-informatike-proekt" TargetMode="External"/><Relationship Id="rId22" Type="http://schemas.openxmlformats.org/officeDocument/2006/relationships/hyperlink" Target="https://www.instrao.ru/index.php/primer/484-primernaya-rabochaya-programma-osnovnogo-obschego-obrazovaniya-po-biologii-proekt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844824"/>
            <a:ext cx="7812360" cy="2081470"/>
          </a:xfrm>
          <a:ln>
            <a:noFill/>
          </a:ln>
        </p:spPr>
        <p:txBody>
          <a:bodyPr>
            <a:noAutofit/>
          </a:bodyPr>
          <a:lstStyle/>
          <a:p>
            <a:endParaRPr lang="ru-RU" sz="800" b="1" dirty="0"/>
          </a:p>
          <a:p>
            <a:endParaRPr lang="ru-RU" sz="800" b="1" dirty="0"/>
          </a:p>
          <a:p>
            <a:endParaRPr lang="ru-RU" sz="800" b="1" dirty="0"/>
          </a:p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Обновление ФГОС начального и основного общего образования </a:t>
            </a:r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(2021г.)</a:t>
            </a:r>
            <a:endParaRPr lang="ru-RU" b="1" i="1" dirty="0">
              <a:ln w="10541" cmpd="sng">
                <a:noFill/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800" b="1" dirty="0"/>
          </a:p>
          <a:p>
            <a:endParaRPr lang="ru-RU" sz="800" b="1" dirty="0"/>
          </a:p>
          <a:p>
            <a:endParaRPr lang="ru-RU" sz="800" b="1" dirty="0"/>
          </a:p>
          <a:p>
            <a:endParaRPr lang="ru-RU" sz="800" b="1" dirty="0"/>
          </a:p>
          <a:p>
            <a:endParaRPr lang="ru-RU" sz="800" b="1" dirty="0"/>
          </a:p>
          <a:p>
            <a:r>
              <a:rPr lang="ru-RU" sz="10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79912" y="5292971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Ооржак Олеся Сергеевна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проректор ГАОУ ДПО «ТИРОиПК»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114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4045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4"/>
    </mc:Choice>
    <mc:Fallback xmlns="">
      <p:transition spd="slow" advTm="241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9512" y="998790"/>
            <a:ext cx="8712968" cy="56938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>
            <a:lvl1pPr indent="68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МБОУ Тээлинская СОШ Бай-Тайгинского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МБОУ СОШ №1 с. Кызыл-Мажалык Барун-Хемчикского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№1 г. Ак-Довурака;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№1 г. Шагонара Улуг-Хемского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№2 г. Шагонара Улуг-Хемского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№1 г. Чадана Дзун-Хемчикского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№3 г. Чадана Дзун-Хемчикского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№1 г.Кызыла;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№2 г. Кызыла;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№3 г. Кызыла;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гимназия № 9 г. Кызыла;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№12 г. Кызыла;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лицей №16 г.Кызыла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№17 г. Кызыла;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МАОУ лицей №15 г. Кызыла;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№1 с. Сарыг-Сеп Каа-Хемского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№2 с. Сарыг-Сеп Каа-Хемского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№1 пгт. Каа-Хем Кызылского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№2 пгт. Каа-Хем Кызылского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№1 с. Мугур-Аксы Монгун-Тайгинского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Хандагайтинская СОШ Овюрского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Суг-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Аксынская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СОШ Сут-Хольского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с. Бай-Хаак Тандинского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с. Тоора-Хем Тоджинского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 2 с. Самагалтай Тес-Хемского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с.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Кунгуртуг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Тере-Хольского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№2 г. Турана Пий-Хемского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с. Эрзин Эрзинского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СОШ с. Чаа-Холь Чаа-Хольского кожууна;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МБОУ Хову-Аксынская СОШ Чеди-Хольского кожууна.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82650" y="-76359"/>
            <a:ext cx="94533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8263" algn="ctr" eaLnBrk="0" fontAlgn="base" hangingPunct="0">
              <a:spcAft>
                <a:spcPct val="0"/>
              </a:spcAft>
            </a:pPr>
            <a:r>
              <a:rPr lang="ru-RU" alt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</a:t>
            </a:r>
            <a:br>
              <a:rPr lang="ru-RU" altLang="ru-RU" sz="1600" dirty="0"/>
            </a:br>
            <a:r>
              <a:rPr lang="ru-RU" alt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количестве образовательных организаций, готовых</a:t>
            </a:r>
            <a:br>
              <a:rPr lang="ru-RU" altLang="ru-RU" sz="1600" dirty="0"/>
            </a:br>
            <a:r>
              <a:rPr lang="ru-RU" alt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использовать рабочие программы по учебным предметам в 2021 -2022 учебном году в режиме апробации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14554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редакция ФГОС начального общего образования и основного общего образования </a:t>
            </a:r>
            <a:br>
              <a:rPr lang="ru-RU" sz="3200" b="1" dirty="0">
                <a:solidFill>
                  <a:srgbClr val="259C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259CA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800"/>
              </a:spcBef>
              <a:buClr>
                <a:srgbClr val="514843"/>
              </a:buClr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стала результатом большой работы в рамках исполнения поручения Президента Российской Федерации от 12 декабря 2014 г. № Пр-2876 в целях обеспечения единого образовательного пространства на территории Российской Федерации, совместно с «НАРОДНЫМ ФРОНТОМ «ЗА РОССИЮ» определить в федеральных государственных образовательных стандартах начального общего, основного общего и среднего общего образования (далее – ФГОС)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базового содержания обязательной части основных общеобразовательных программ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ФГОС начального и основного общего образования утверждены приказами Министерства просвещения Российской Федерации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31 мая 2021 года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«Об утверждении федерального государственного образовательного стандарта начального общего образования» (Приказ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31 мая 2021 года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№286)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«Об утверждении федерального государственного образовательного стандарта основного общего образования»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31 мая 2021 года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№287)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954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99628"/>
          </a:xfrm>
        </p:spPr>
        <p:txBody>
          <a:bodyPr>
            <a:noAutofit/>
          </a:bodyPr>
          <a:lstStyle/>
          <a:p>
            <a:r>
              <a:rPr lang="ru-RU" altLang="ru-RU" sz="2800" b="1" dirty="0">
                <a:solidFill>
                  <a:srgbClr val="FF0000"/>
                </a:solidFill>
                <a:latin typeface="Georgia"/>
              </a:rPr>
              <a:t>Что нового?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2352" y="792102"/>
            <a:ext cx="8579296" cy="5926487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buClr>
                <a:srgbClr val="514843"/>
              </a:buCl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обновлённых ФГОС сформулированы максимально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конкретные требования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предметам всей школьной программы соответствующего уровня, позволяющие ответить на вопросы: что конкретно школьник будет знать, чем овладеет и что освоит. </a:t>
            </a:r>
          </a:p>
          <a:p>
            <a:pPr>
              <a:lnSpc>
                <a:spcPct val="90000"/>
              </a:lnSpc>
              <a:spcBef>
                <a:spcPts val="0"/>
              </a:spcBef>
              <a:buClr>
                <a:srgbClr val="514843"/>
              </a:buCl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Чётко прописаны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 образовательного учреждения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частности, школы) перед учениками и родителями.</a:t>
            </a:r>
          </a:p>
          <a:p>
            <a:pPr>
              <a:lnSpc>
                <a:spcPct val="90000"/>
              </a:lnSpc>
              <a:spcBef>
                <a:spcPts val="0"/>
              </a:spcBef>
              <a:buClr>
                <a:srgbClr val="514843"/>
              </a:buCl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Сделан акцент на развитие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«мягких» навыков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-метапредметных и личностных.</a:t>
            </a:r>
          </a:p>
          <a:p>
            <a:pPr>
              <a:lnSpc>
                <a:spcPct val="90000"/>
              </a:lnSpc>
              <a:spcBef>
                <a:spcPts val="0"/>
              </a:spcBef>
              <a:buClr>
                <a:srgbClr val="514843"/>
              </a:buClr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Подробно указан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предметных и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межпредметных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навыков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которыми должен обладать ученик в рамках каждой дисциплины (уметь доказать, интерпретировать, оперировать понятиями, решать задачи).</a:t>
            </a:r>
          </a:p>
          <a:p>
            <a:pPr>
              <a:lnSpc>
                <a:spcPct val="90000"/>
              </a:lnSpc>
              <a:spcBef>
                <a:spcPts val="0"/>
              </a:spcBef>
              <a:buClr>
                <a:srgbClr val="514843"/>
              </a:buClr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работы в рамках каждого предмета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развития этих навыков (проведение лабораторных работ, внеурочной деятельности и так далее).</a:t>
            </a:r>
          </a:p>
          <a:p>
            <a:pPr>
              <a:lnSpc>
                <a:spcPct val="90000"/>
              </a:lnSpc>
              <a:spcBef>
                <a:spcPts val="0"/>
              </a:spcBef>
              <a:buClr>
                <a:srgbClr val="514843"/>
              </a:buClr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Зафиксированы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точки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конкретными результатами учеников (сочинение на 300 слов, словарный запас из 70 новых слов ежегодно и тому подобное).</a:t>
            </a:r>
          </a:p>
          <a:p>
            <a:pPr>
              <a:lnSpc>
                <a:spcPct val="90000"/>
              </a:lnSpc>
              <a:spcBef>
                <a:spcPts val="0"/>
              </a:spcBef>
              <a:buClr>
                <a:srgbClr val="514843"/>
              </a:buClr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обозначено, какие темы должны освоить дети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определённый год обучения. Содержание тем по-новому ФГОС не рекомендовано менять местами (ранее это допускалось).</a:t>
            </a:r>
          </a:p>
          <a:p>
            <a:pPr>
              <a:lnSpc>
                <a:spcPct val="90000"/>
              </a:lnSpc>
              <a:spcBef>
                <a:spcPts val="0"/>
              </a:spcBef>
              <a:buClr>
                <a:srgbClr val="514843"/>
              </a:buClr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разбиты по годам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</a:p>
          <a:p>
            <a:pPr>
              <a:lnSpc>
                <a:spcPct val="90000"/>
              </a:lnSpc>
              <a:spcBef>
                <a:spcPts val="1633"/>
              </a:spcBef>
              <a:buClr>
                <a:srgbClr val="514843"/>
              </a:buClr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143000"/>
          </a:xfrm>
        </p:spPr>
        <p:txBody>
          <a:bodyPr>
            <a:noAutofit/>
          </a:bodyPr>
          <a:lstStyle/>
          <a:p>
            <a:r>
              <a:rPr lang="ru-RU" altLang="ru-RU" sz="2000" b="1" dirty="0">
                <a:solidFill>
                  <a:srgbClr val="259CA9"/>
                </a:solidFill>
                <a:latin typeface="Georgia"/>
              </a:rPr>
              <a:t>Что изменилось?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907982"/>
              </p:ext>
            </p:extLst>
          </p:nvPr>
        </p:nvGraphicFramePr>
        <p:xfrm>
          <a:off x="179512" y="476672"/>
          <a:ext cx="8784976" cy="592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0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ФГОС 2021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Действующий ФГОС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8337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 включает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требования к: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структуре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условиям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результатам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 включает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требования к: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результатам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структуре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535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ООП НОО: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раздел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Содержательный раздел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Организационный раздел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ООП НОО: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раздел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Содержательный раздел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Организационный раздел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53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раздел: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Пояснительная записка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оценки достижения планируемых результатов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раздел: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Пояснительная записка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оценки достижения планируемых результатов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020508"/>
                  </a:ext>
                </a:extLst>
              </a:tr>
              <a:tr h="14681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Содержательный раздел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Рабочие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учебных предметов, курсов, модулей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формирования УУД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Рабочая программа воспитания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Содержательный раздел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Программа формирования УУД;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Программы учебных предметов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курсов ВД;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Программа духовно-нравственного развития, воспитания обучающихся;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Программа формирования экологической культуры и ЗОЖ;</a:t>
                      </a:r>
                    </a:p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Программа коррекционной работы.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357493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143000"/>
          </a:xfrm>
        </p:spPr>
        <p:txBody>
          <a:bodyPr>
            <a:noAutofit/>
          </a:bodyPr>
          <a:lstStyle/>
          <a:p>
            <a:r>
              <a:rPr lang="ru-RU" altLang="ru-RU" sz="2000" b="1" dirty="0">
                <a:solidFill>
                  <a:srgbClr val="259CA9"/>
                </a:solidFill>
                <a:latin typeface="Georgia"/>
              </a:rPr>
              <a:t>Что изменилось?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847988"/>
              </p:ext>
            </p:extLst>
          </p:nvPr>
        </p:nvGraphicFramePr>
        <p:xfrm>
          <a:off x="179512" y="476673"/>
          <a:ext cx="8856984" cy="6311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8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8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0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Новая редакция ФГОС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Действующий ФГОС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998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Организационный раздел: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план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внеурочной деятельности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Календарный учебный график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Календарный план воспитательной работы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условий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Организационный раздел: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план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внеурочной деятельности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условий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0901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учебного плана ФГОС НОО</a:t>
                      </a:r>
                    </a:p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2954 и не более</a:t>
                      </a: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3190 часов</a:t>
                      </a:r>
                    </a:p>
                    <a:p>
                      <a:endParaRPr lang="ru-RU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внеурочной деятельности до 1320 часов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учебного плана ФГОС НОО</a:t>
                      </a:r>
                    </a:p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2904 и не более</a:t>
                      </a: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3345 часов</a:t>
                      </a:r>
                    </a:p>
                    <a:p>
                      <a:endParaRPr lang="ru-RU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внеурочной деятельности до 1350 часов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0901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учебного плана ФГОС ООО</a:t>
                      </a:r>
                    </a:p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5058 и не более</a:t>
                      </a: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5549 часов</a:t>
                      </a:r>
                    </a:p>
                    <a:p>
                      <a:endParaRPr lang="ru-RU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внеурочной деятельности до 1750 часов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учебного плана ФГОС ООО</a:t>
                      </a:r>
                    </a:p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5267 и не более</a:t>
                      </a: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6020 часов</a:t>
                      </a:r>
                    </a:p>
                    <a:p>
                      <a:endParaRPr lang="ru-RU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внеурочной деятельности до 1750 часов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6867">
                <a:tc>
                  <a:txBody>
                    <a:bodyPr/>
                    <a:lstStyle/>
                    <a:p>
                      <a:r>
                        <a:rPr lang="ru-RU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ПРИМЕРНЫЕ РАБОЧИЕ ПРОГРАММЫ ПО УЧЕБНЫМ ПРЕДМЕТАМ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335005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7700713"/>
              </p:ext>
            </p:extLst>
          </p:nvPr>
        </p:nvGraphicFramePr>
        <p:xfrm>
          <a:off x="134920" y="1318443"/>
          <a:ext cx="9036498" cy="5037907"/>
        </p:xfrm>
        <a:graphic>
          <a:graphicData uri="http://schemas.openxmlformats.org/drawingml/2006/table">
            <a:tbl>
              <a:tblPr/>
              <a:tblGrid>
                <a:gridCol w="6120681">
                  <a:extLst>
                    <a:ext uri="{9D8B030D-6E8A-4147-A177-3AD203B41FA5}">
                      <a16:colId xmlns:a16="http://schemas.microsoft.com/office/drawing/2014/main" val="394765539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597507442"/>
                    </a:ext>
                  </a:extLst>
                </a:gridCol>
                <a:gridCol w="1475657">
                  <a:extLst>
                    <a:ext uri="{9D8B030D-6E8A-4147-A177-3AD203B41FA5}">
                      <a16:colId xmlns:a16="http://schemas.microsoft.com/office/drawing/2014/main" val="824337518"/>
                    </a:ext>
                  </a:extLst>
                </a:gridCol>
              </a:tblGrid>
              <a:tr h="4694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"/>
                        </a:rPr>
                        <a:t>ПРИМЕРНАЯ РАБОЧАЯ ПРОГРАММА НАЧАЛЬНОГО ОБЩЕГО ОБРАЗОВАНИЯ ПРЕДМЕТА "РУССКИЙ ЯЗЫК"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3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3"/>
                        </a:rPr>
                        <a:t>версия</a:t>
                      </a:r>
                      <a:b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4"/>
                        </a:rPr>
                      </a:b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5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47645"/>
                  </a:ext>
                </a:extLst>
              </a:tr>
              <a:tr h="4694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6"/>
                        </a:rPr>
                        <a:t>ПРИМЕРНАЯ РАБОЧАЯ ПРОГРАММА НАЧАЛЬНОГО ОБЩЕГО ОБРАЗОВАНИЯ ПРЕДМЕТА "ЛИТЕРАТУРНОЕ ЧТЕНИЕ"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7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7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5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899068"/>
                  </a:ext>
                </a:extLst>
              </a:tr>
              <a:tr h="4694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8"/>
                        </a:rPr>
                        <a:t>ПРИМЕРНАЯ РАБОЧАЯ ПРОГРАММА НАЧАЛЬНОГО ОБЩЕГО ОБРАЗОВАНИЯ ПРЕДМЕТА "МАТЕМАТИКА"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9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9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5"/>
                        </a:rPr>
                        <a:t>Задать вопрос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384625"/>
                  </a:ext>
                </a:extLst>
              </a:tr>
              <a:tr h="4694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0"/>
                        </a:rPr>
                        <a:t>ПРИМЕРНАЯ РАБОЧАЯ ПРОГРАММА НАЧАЛЬНОГО ОБЩЕГО ОБРАЗОВАНИЯ ПРЕДМЕТА "ОКРУЖАЮЩИЙ МИР"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1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1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5"/>
                        </a:rPr>
                        <a:t>Задать вопрос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296370"/>
                  </a:ext>
                </a:extLst>
              </a:tr>
              <a:tr h="6672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2"/>
                        </a:rPr>
                        <a:t>ПРИМЕРНАЯ РАБОЧАЯ ПРОГРАММА НАЧАЛЬНОГО ОБЩЕГО ОБРАЗОВАНИЯ ПРЕДМЕТА "ОСНОВЫ РЕЛИГИОЗНЫХ КУЛЬТУР И СВЕТСКОЙ ЭТИКИ"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3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3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5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035340"/>
                  </a:ext>
                </a:extLst>
              </a:tr>
              <a:tr h="4694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4"/>
                        </a:rPr>
                        <a:t> ПРИМЕРНАЯ РАБОЧАЯ ПРОГРАММА НАЧАЛЬНОГО ОБЩЕГО ОБРАЗОВАНИЯ ПРЕДМЕТА "АНГЛИЙСКИЙ ЯЗЫК"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5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5"/>
                        </a:rPr>
                        <a:t>версия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5"/>
                        </a:rPr>
                        <a:t>Задать вопрос</a:t>
                      </a:r>
                      <a:r>
                        <a:rPr lang="ru-RU" sz="1400">
                          <a:effectLst/>
                          <a:latin typeface="Roboto"/>
                        </a:rPr>
                        <a:t> </a:t>
                      </a: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611067"/>
                  </a:ext>
                </a:extLst>
              </a:tr>
              <a:tr h="4694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6"/>
                        </a:rPr>
                        <a:t>ПРИМЕРНАЯ РАБОЧАЯ ПРОГРАММА НАЧАЛЬНОГО ОБЩЕГО ОБРАЗОВАНИЯ ПРЕДМЕТА "МУЗЫКА"(ПРОЕКТ)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7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7"/>
                        </a:rPr>
                        <a:t>версия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5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401537"/>
                  </a:ext>
                </a:extLst>
              </a:tr>
              <a:tr h="4694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8"/>
                        </a:rPr>
                        <a:t>ПРИМЕРНАЯ РАБОЧАЯ ПРОГРАММА НАЧАЛЬНОГО ОБЩЕГО ОБРАЗОВАНИЯ ПРЕДМЕТА "ТЕХНОЛОГИЯ"(ПРОЕКТ)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19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19"/>
                        </a:rPr>
                        <a:t>версия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5"/>
                        </a:rPr>
                        <a:t>Задать вопрос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572017"/>
                  </a:ext>
                </a:extLst>
              </a:tr>
              <a:tr h="773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0"/>
                        </a:rPr>
                        <a:t>ПРИМЕРНАЯ РАБОЧАЯ ПРОГРАММА НАЧАЛЬНОГО ОБЩЕГО ОБРАЗОВАНИЯ ПРЕДМЕТА "ФИЗИЧЕСКАЯ КУЛЬТУРА"(ПРОЕКТ)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1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1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5"/>
                        </a:rPr>
                        <a:t>Задать вопрос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39803" marR="39803" marT="39803" marB="39803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0087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51520" y="188614"/>
            <a:ext cx="8724500" cy="764704"/>
          </a:xfrm>
        </p:spPr>
        <p:txBody>
          <a:bodyPr>
            <a:noAutofit/>
          </a:bodyPr>
          <a:lstStyle/>
          <a:p>
            <a:r>
              <a:rPr lang="ru-RU" altLang="ru-RU" sz="2000" b="1" dirty="0">
                <a:solidFill>
                  <a:srgbClr val="259CA9"/>
                </a:solidFill>
                <a:latin typeface="Georgia"/>
              </a:rPr>
              <a:t>ФГБНУ «Институт стратегии развития образования Российской академии образования» </a:t>
            </a:r>
            <a:r>
              <a:rPr lang="en-US" sz="2000" dirty="0">
                <a:hlinkClick r:id="rId22"/>
              </a:rPr>
              <a:t>http://www.instrao.ru/primer</a:t>
            </a:r>
            <a:br>
              <a:rPr lang="ru-RU" sz="2000" dirty="0"/>
            </a:br>
            <a:endParaRPr lang="ru-RU" altLang="ru-RU" sz="2000" b="1" dirty="0">
              <a:solidFill>
                <a:srgbClr val="259CA9"/>
              </a:solidFill>
              <a:latin typeface="Georgia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51520" y="578887"/>
            <a:ext cx="8724500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РАБОЧИЕ ПРОГРАММЫ ПО УЧЕБНЫМ ПРЕДМЕТАМ НОО</a:t>
            </a:r>
          </a:p>
        </p:txBody>
      </p:sp>
    </p:spTree>
    <p:extLst>
      <p:ext uri="{BB962C8B-B14F-4D97-AF65-F5344CB8AC3E}">
        <p14:creationId xmlns:p14="http://schemas.microsoft.com/office/powerpoint/2010/main" val="96946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726382"/>
              </p:ext>
            </p:extLst>
          </p:nvPr>
        </p:nvGraphicFramePr>
        <p:xfrm>
          <a:off x="107502" y="1124744"/>
          <a:ext cx="9036498" cy="9304020"/>
        </p:xfrm>
        <a:graphic>
          <a:graphicData uri="http://schemas.openxmlformats.org/drawingml/2006/table">
            <a:tbl>
              <a:tblPr/>
              <a:tblGrid>
                <a:gridCol w="6120681">
                  <a:extLst>
                    <a:ext uri="{9D8B030D-6E8A-4147-A177-3AD203B41FA5}">
                      <a16:colId xmlns:a16="http://schemas.microsoft.com/office/drawing/2014/main" val="394765539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597507442"/>
                    </a:ext>
                  </a:extLst>
                </a:gridCol>
                <a:gridCol w="1475657">
                  <a:extLst>
                    <a:ext uri="{9D8B030D-6E8A-4147-A177-3AD203B41FA5}">
                      <a16:colId xmlns:a16="http://schemas.microsoft.com/office/drawing/2014/main" val="824337518"/>
                    </a:ext>
                  </a:extLst>
                </a:gridCol>
              </a:tblGrid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"/>
                        </a:rPr>
                        <a:t>ПРИМЕРНАЯ РАБОЧАЯ ПРОГРАММА ОСНОВНОГО ОБЩЕГО ОБРАЗОВАНИЯ ПРЕДМЕТА "РУССКИЙ ЯЗЫК"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3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3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47645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5"/>
                        </a:rPr>
                        <a:t>ПРИМЕРНАЯ РАБОЧАЯ ПРОГРАММА ОСНОВНОГО ОБЩЕГО ОБРАЗОВАНИЯ ПРЕДМЕТА "ЛИТЕРАТУРА"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6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6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690178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7"/>
                        </a:rPr>
                        <a:t>ПРИМЕРНАЯ РАБОЧАЯ ПРОГРАММА ОСНОВНОГО ОБЩЕГО ОБРАЗОВАНИЯ ПРЕДМЕТА "МАТЕМАТИКА"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8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8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173482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9"/>
                        </a:rPr>
                        <a:t>ПРИМЕРНАЯ РАБОЧАЯ ПРОГРАММА ОСНОВНОГО ОБЩЕГО ОБРАЗОВАНИЯ ПРЕДМЕТА "ФИЗИКА"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0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0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899068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1"/>
                        </a:rPr>
                        <a:t>ПРИМЕРНАЯ РАБОЧАЯ ПРОГРАММА ОСНОВНОГО ОБЩЕГО ОБРАЗОВАНИЯ ПРЕДМЕТА "ХИМИЯ"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2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2"/>
                        </a:rPr>
                        <a:t>версия</a:t>
                      </a:r>
                      <a:b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3"/>
                        </a:rPr>
                      </a:b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384625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4"/>
                        </a:rPr>
                        <a:t>ПРИМЕРНАЯ РАБОЧАЯ ПРОГРАММА ОСНОВНОГО ОБЩЕГО ОБРАЗОВАНИЯ ПРЕДМЕТА "ИНФОРМАТИКА" (ПРОЕКТ)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5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5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296370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6"/>
                        </a:rPr>
                        <a:t>ПРИМЕРНАЯ РАБОЧАЯ ПРОГРАММА ОСНОВНОГО ОБЩЕГО ОБРАЗОВАНИЯ ПРЕДМЕТА  "ИСТОРИЯ" (ПРОЕКТ)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7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7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035340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8"/>
                        </a:rPr>
                        <a:t>ПРИМЕРНАЯ РАБОЧАЯ ПРОГРАММА ОСНОВНОГО ОБЩЕГО ОБРАЗОВАНИЯ ПРЕДМЕТА "ОБЩЕСТВОЗНАНИЕ" (ПРОЕКТ)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9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19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611067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0"/>
                        </a:rPr>
                        <a:t>ПРИМЕРНАЯ РАБОЧАЯ ПРОГРАММА ОСНОВНОГО ОБЩЕГО ОБРАЗОВАНИЯ ПРЕДМЕТА "ГЕОГРАФИЯ" (ПРОЕКТ)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1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1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401537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2"/>
                        </a:rPr>
                        <a:t>ПРИМЕРНАЯ РАБОЧАЯ ПРОГРАММА ОСНОВНОГО ОБЩЕГО ОБРАЗОВАНИЯ ПРЕДМЕТА "БИОЛОГИЯ" (ПРОЕКТ)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3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3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4"/>
                        </a:rPr>
                        <a:t>Задать вопрос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572017"/>
                  </a:ext>
                </a:extLst>
              </a:tr>
              <a:tr h="654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4"/>
                        </a:rPr>
                        <a:t>ПРИМЕРНАЯ РАБОЧАЯ ПРОГРАММА ОСНОВНОГО ОБЩЕГО ОБРАЗОВАНИЯ ПРЕДМЕТА "АНГЛИЙСКИЙ ЯЗЫК" (ПРОЕКТ)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5"/>
                        </a:rPr>
                        <a:t>PDF </a:t>
                      </a:r>
                      <a:r>
                        <a:rPr lang="ru-RU" sz="1400" u="none" strike="noStrike">
                          <a:solidFill>
                            <a:srgbClr val="0A5A8F"/>
                          </a:solidFill>
                          <a:effectLst/>
                          <a:latin typeface="MyriadPro-Regular"/>
                          <a:hlinkClick r:id="rId25"/>
                        </a:rPr>
                        <a:t>версия</a:t>
                      </a:r>
                      <a:endParaRPr lang="ru-RU" sz="140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A5A8F"/>
                          </a:solidFill>
                          <a:effectLst/>
                          <a:latin typeface="Roboto"/>
                          <a:hlinkClick r:id="rId4"/>
                        </a:rPr>
                        <a:t>Задать вопрос</a:t>
                      </a:r>
                      <a:endParaRPr lang="ru-RU" sz="1400" dirty="0">
                        <a:effectLst/>
                        <a:latin typeface="Roboto"/>
                      </a:endParaRPr>
                    </a:p>
                  </a:txBody>
                  <a:tcPr marL="209550" marR="209550" marT="209550" marB="209550" anchor="ctr">
                    <a:lnL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0087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51520" y="188614"/>
            <a:ext cx="8724500" cy="764704"/>
          </a:xfrm>
        </p:spPr>
        <p:txBody>
          <a:bodyPr>
            <a:noAutofit/>
          </a:bodyPr>
          <a:lstStyle/>
          <a:p>
            <a:r>
              <a:rPr lang="ru-RU" altLang="ru-RU" sz="2000" b="1" dirty="0">
                <a:solidFill>
                  <a:srgbClr val="259CA9"/>
                </a:solidFill>
                <a:latin typeface="Georgia"/>
              </a:rPr>
              <a:t>ФГБНУ «Институт стратегии развития образования Российской академии образования» </a:t>
            </a:r>
            <a:r>
              <a:rPr lang="en-US" sz="2000" dirty="0">
                <a:hlinkClick r:id="rId26"/>
              </a:rPr>
              <a:t>http://www.instrao.ru/primer</a:t>
            </a:r>
            <a:br>
              <a:rPr lang="ru-RU" sz="2000" dirty="0"/>
            </a:br>
            <a:endParaRPr lang="ru-RU" altLang="ru-RU" sz="2000" b="1" dirty="0">
              <a:solidFill>
                <a:srgbClr val="259CA9"/>
              </a:solidFill>
              <a:latin typeface="Georgia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51520" y="578887"/>
            <a:ext cx="8724500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РАБОЧИЕ ПРОГРАММЫ ПО УЧЕБНЫМ ПРЕДМЕТАМ ООО</a:t>
            </a:r>
          </a:p>
        </p:txBody>
      </p:sp>
    </p:spTree>
    <p:extLst>
      <p:ext uri="{BB962C8B-B14F-4D97-AF65-F5344CB8AC3E}">
        <p14:creationId xmlns:p14="http://schemas.microsoft.com/office/powerpoint/2010/main" val="1855870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дети начнут учиться по новым ФГОС НОО и ООО?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 fontScale="92500"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на обучение в первые и пятые классы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образовательным программам начальной и основной школы, разработанным на основе обновлённых стандартов, будет осуществляться школами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года. Изменение программ начальной и основной школы, по которым уже ведётся обучение, возможно при согласии родителей обучающихся.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9840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3508</TotalTime>
  <Words>1286</Words>
  <Application>Microsoft Office PowerPoint</Application>
  <PresentationFormat>Экран (4:3)</PresentationFormat>
  <Paragraphs>203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Bookman Old Style</vt:lpstr>
      <vt:lpstr>Calibri</vt:lpstr>
      <vt:lpstr>Georgia</vt:lpstr>
      <vt:lpstr>MyriadPro-Regular</vt:lpstr>
      <vt:lpstr>Roboto</vt:lpstr>
      <vt:lpstr>Times New Roman</vt:lpstr>
      <vt:lpstr>Тема Office</vt:lpstr>
      <vt:lpstr>Презентация PowerPoint</vt:lpstr>
      <vt:lpstr>Новая редакция ФГОС начального общего образования и основного общего образования  </vt:lpstr>
      <vt:lpstr>Новые ФГОС начального и основного общего образования утверждены приказами Министерства просвещения Российской Федерации от 31 мая 2021 года :</vt:lpstr>
      <vt:lpstr>Что нового?</vt:lpstr>
      <vt:lpstr>Что изменилось?</vt:lpstr>
      <vt:lpstr>Что изменилось?</vt:lpstr>
      <vt:lpstr>ФГБНУ «Институт стратегии развития образования Российской академии образования» http://www.instrao.ru/primer </vt:lpstr>
      <vt:lpstr>ФГБНУ «Институт стратегии развития образования Российской академии образования» http://www.instrao.ru/primer </vt:lpstr>
      <vt:lpstr>Когда дети начнут учиться по новым ФГОС НОО и ООО?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Переход на ФГОС  основной образовательной школы в штатном режиме</dc:title>
  <dc:creator>Елена</dc:creator>
  <cp:lastModifiedBy>Пользователь</cp:lastModifiedBy>
  <cp:revision>334</cp:revision>
  <dcterms:created xsi:type="dcterms:W3CDTF">2015-08-07T17:34:38Z</dcterms:created>
  <dcterms:modified xsi:type="dcterms:W3CDTF">2021-08-31T04:53:37Z</dcterms:modified>
</cp:coreProperties>
</file>