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7139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728663"/>
            <a:ext cx="4857750" cy="36433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0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1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2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 txBox="1">
            <a:spLocks noGrp="1"/>
          </p:cNvSpPr>
          <p:nvPr>
            <p:ph type="body" idx="1"/>
          </p:nvPr>
        </p:nvSpPr>
        <p:spPr>
          <a:xfrm>
            <a:off x="685800" y="4614100"/>
            <a:ext cx="5486400" cy="437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525"/>
            <a:ext cx="4572225" cy="364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"/>
          <p:cNvSpPr txBox="1">
            <a:spLocks noGrp="1"/>
          </p:cNvSpPr>
          <p:nvPr>
            <p:ph type="ctrTitle"/>
          </p:nvPr>
        </p:nvSpPr>
        <p:spPr>
          <a:xfrm>
            <a:off x="457200" y="1447800"/>
            <a:ext cx="8229600" cy="173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"/>
          <p:cNvSpPr txBox="1"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2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3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9pPr>
          </a:lstStyle>
          <a:p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9pPr>
          </a:lstStyle>
          <a:p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30" name="Google Shape;130;p14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4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5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77" name="Google Shape;77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9pPr>
          </a:lstStyle>
          <a:p>
            <a:endParaRPr/>
          </a:p>
        </p:txBody>
      </p:sp>
      <p:sp>
        <p:nvSpPr>
          <p:cNvPr id="78" name="Google Shape;78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79" name="Google Shape;79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9pPr>
          </a:lstStyle>
          <a:p>
            <a:endParaRPr/>
          </a:p>
        </p:txBody>
      </p:sp>
      <p:sp>
        <p:nvSpPr>
          <p:cNvPr id="80" name="Google Shape;80;p6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, объект и текст" type="objAndTx">
  <p:cSld name="OBJECT_AND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7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 rot="5400000">
            <a:off x="4724400" y="2133600"/>
            <a:ext cx="58674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 rot="5400000">
            <a:off x="533400" y="152400"/>
            <a:ext cx="58674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body" idx="1"/>
          </p:nvPr>
        </p:nvSpPr>
        <p:spPr>
          <a:xfrm rot="5400000">
            <a:off x="2324100" y="-266700"/>
            <a:ext cx="44958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9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06" name="Google Shape;106;p10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9pPr>
          </a:lstStyle>
          <a:p>
            <a:endParaRPr/>
          </a:p>
        </p:txBody>
      </p:sp>
      <p:sp>
        <p:nvSpPr>
          <p:cNvPr id="112" name="Google Shape;112;p1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13" name="Google Shape;113;p11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F4776"/>
            </a:gs>
            <a:gs pos="100000">
              <a:schemeClr val="dk2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6350" y="20637"/>
            <a:ext cx="9144000" cy="6858000"/>
            <a:chOff x="0" y="0"/>
            <a:chExt cx="5760" cy="4320"/>
          </a:xfrm>
        </p:grpSpPr>
        <p:sp>
          <p:nvSpPr>
            <p:cNvPr id="7" name="Google Shape;7;p1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/>
              <a:rect l="l" t="t" r="r" b="b"/>
              <a:pathLst>
                <a:path w="6027" h="2296" extrusionOk="0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0" y="0"/>
              <a:ext cx="5760" cy="3072"/>
            </a:xfrm>
            <a:custGeom>
              <a:avLst/>
              <a:gdLst/>
              <a:ahLst/>
              <a:cxnLst/>
              <a:rect l="l" t="t" r="r" b="b"/>
              <a:pathLst>
                <a:path w="6027" h="2296" extrusionOk="0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>
              <a:gsLst>
                <a:gs pos="0">
                  <a:srgbClr val="2F4776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9;p1"/>
          <p:cNvSpPr/>
          <p:nvPr/>
        </p:nvSpPr>
        <p:spPr>
          <a:xfrm>
            <a:off x="6242050" y="6269037"/>
            <a:ext cx="2895600" cy="609600"/>
          </a:xfrm>
          <a:custGeom>
            <a:avLst/>
            <a:gdLst/>
            <a:ahLst/>
            <a:cxnLst/>
            <a:rect l="l" t="t" r="r" b="b"/>
            <a:pathLst>
              <a:path w="5748" h="246" extrusionOk="0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>
            <a:gsLst>
              <a:gs pos="0">
                <a:schemeClr val="dk2"/>
              </a:gs>
              <a:gs pos="100000">
                <a:schemeClr val="hlink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" name="Google Shape;10;p1"/>
          <p:cNvGrpSpPr/>
          <p:nvPr/>
        </p:nvGrpSpPr>
        <p:grpSpPr>
          <a:xfrm>
            <a:off x="-1587" y="6034087"/>
            <a:ext cx="7845425" cy="850901"/>
            <a:chOff x="0" y="3792"/>
            <a:chExt cx="4942" cy="536"/>
          </a:xfrm>
        </p:grpSpPr>
        <p:sp>
          <p:nvSpPr>
            <p:cNvPr id="11" name="Google Shape;11;p1"/>
            <p:cNvSpPr/>
            <p:nvPr/>
          </p:nvSpPr>
          <p:spPr>
            <a:xfrm>
              <a:off x="1488" y="3792"/>
              <a:ext cx="3240" cy="536"/>
            </a:xfrm>
            <a:custGeom>
              <a:avLst/>
              <a:gdLst/>
              <a:ahLst/>
              <a:cxnLst/>
              <a:rect l="l" t="t" r="r" b="b"/>
              <a:pathLst>
                <a:path w="3240" h="536" extrusionOk="0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>
              <a:gsLst>
                <a:gs pos="0">
                  <a:srgbClr val="AAB6B9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1"/>
            <p:cNvGrpSpPr/>
            <p:nvPr/>
          </p:nvGrpSpPr>
          <p:grpSpPr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3" name="Google Shape;13;p1"/>
              <p:cNvSpPr/>
              <p:nvPr/>
            </p:nvSpPr>
            <p:spPr>
              <a:xfrm>
                <a:off x="3948" y="3799"/>
                <a:ext cx="994" cy="529"/>
              </a:xfrm>
              <a:custGeom>
                <a:avLst/>
                <a:gdLst/>
                <a:ahLst/>
                <a:cxnLst/>
                <a:rect l="l" t="t" r="r" b="b"/>
                <a:pathLst>
                  <a:path w="994" h="529" extrusionOk="0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1"/>
              <p:cNvSpPr/>
              <p:nvPr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/>
                <a:rect l="l" t="t" r="r" b="b"/>
                <a:pathLst>
                  <a:path w="186" h="353" extrusionOk="0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/>
                <a:rect l="l" t="t" r="r" b="b"/>
                <a:pathLst>
                  <a:path w="378" h="271" extrusionOk="0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16;p1"/>
              <p:cNvSpPr/>
              <p:nvPr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/>
                <a:rect l="l" t="t" r="r" b="b"/>
                <a:pathLst>
                  <a:path w="155" h="66" extrusionOk="0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17;p1"/>
              <p:cNvSpPr/>
              <p:nvPr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/>
                <a:rect l="l" t="t" r="r" b="b"/>
                <a:pathLst>
                  <a:path w="42" h="72" extrusionOk="0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" name="Google Shape;18;p1"/>
            <p:cNvSpPr/>
            <p:nvPr/>
          </p:nvSpPr>
          <p:spPr>
            <a:xfrm>
              <a:off x="0" y="3792"/>
              <a:ext cx="3976" cy="535"/>
            </a:xfrm>
            <a:custGeom>
              <a:avLst/>
              <a:gdLst/>
              <a:ahLst/>
              <a:cxnLst/>
              <a:rect l="l" t="t" r="r" b="b"/>
              <a:pathLst>
                <a:path w="3976" h="527" extrusionOk="0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>
              <a:gsLst>
                <a:gs pos="0">
                  <a:srgbClr val="9FADB0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9;p1"/>
          <p:cNvGrpSpPr/>
          <p:nvPr/>
        </p:nvGrpSpPr>
        <p:grpSpPr>
          <a:xfrm>
            <a:off x="627062" y="6021387"/>
            <a:ext cx="5684837" cy="849312"/>
            <a:chOff x="395" y="3793"/>
            <a:chExt cx="3581" cy="535"/>
          </a:xfrm>
        </p:grpSpPr>
        <p:sp>
          <p:nvSpPr>
            <p:cNvPr id="20" name="Google Shape;20;p1"/>
            <p:cNvSpPr/>
            <p:nvPr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/>
              <a:rect l="l" t="t" r="r" b="b"/>
              <a:pathLst>
                <a:path w="365" h="287" extrusionOk="0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/>
              <a:rect l="l" t="t" r="r" b="b"/>
              <a:pathLst>
                <a:path w="2033" h="499" extrusionOk="0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/>
              <a:rect l="l" t="t" r="r" b="b"/>
              <a:pathLst>
                <a:path w="71" h="60" extrusionOk="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/>
              <a:rect l="l" t="t" r="r" b="b"/>
              <a:pathLst>
                <a:path w="59" h="60" extrusionOk="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/>
              <a:rect l="l" t="t" r="r" b="b"/>
              <a:pathLst>
                <a:path w="245" h="204" extrusionOk="0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" name="Google Shape;26;p1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30" name="Google Shape;30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F4776"/>
            </a:gs>
            <a:gs pos="100000">
              <a:schemeClr val="dk2"/>
            </a:gs>
          </a:gsLst>
          <a:lin ang="5400000" scaled="0"/>
        </a:gra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oogle Shape;38;p3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" name="Google Shape;39;p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/>
              <a:rect l="l" t="t" r="r" b="b"/>
              <a:pathLst>
                <a:path w="6027" h="2296" extrusionOk="0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0" y="0"/>
              <a:ext cx="5760" cy="3072"/>
            </a:xfrm>
            <a:custGeom>
              <a:avLst/>
              <a:gdLst/>
              <a:ahLst/>
              <a:cxnLst/>
              <a:rect l="l" t="t" r="r" b="b"/>
              <a:pathLst>
                <a:path w="6027" h="2296" extrusionOk="0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>
              <a:gsLst>
                <a:gs pos="0">
                  <a:srgbClr val="2F4776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1" name="Google Shape;41;p3"/>
          <p:cNvSpPr/>
          <p:nvPr/>
        </p:nvSpPr>
        <p:spPr>
          <a:xfrm>
            <a:off x="6248400" y="6262687"/>
            <a:ext cx="2895600" cy="609600"/>
          </a:xfrm>
          <a:custGeom>
            <a:avLst/>
            <a:gdLst/>
            <a:ahLst/>
            <a:cxnLst/>
            <a:rect l="l" t="t" r="r" b="b"/>
            <a:pathLst>
              <a:path w="5748" h="246" extrusionOk="0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>
            <a:gsLst>
              <a:gs pos="0">
                <a:schemeClr val="dk2"/>
              </a:gs>
              <a:gs pos="100000">
                <a:schemeClr val="hlink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" name="Google Shape;42;p3"/>
          <p:cNvGrpSpPr/>
          <p:nvPr/>
        </p:nvGrpSpPr>
        <p:grpSpPr>
          <a:xfrm>
            <a:off x="0" y="6019800"/>
            <a:ext cx="7848600" cy="857251"/>
            <a:chOff x="0" y="3792"/>
            <a:chExt cx="4944" cy="540"/>
          </a:xfrm>
        </p:grpSpPr>
        <p:sp>
          <p:nvSpPr>
            <p:cNvPr id="43" name="Google Shape;43;p3"/>
            <p:cNvSpPr/>
            <p:nvPr/>
          </p:nvSpPr>
          <p:spPr>
            <a:xfrm>
              <a:off x="1488" y="3792"/>
              <a:ext cx="3240" cy="536"/>
            </a:xfrm>
            <a:custGeom>
              <a:avLst/>
              <a:gdLst/>
              <a:ahLst/>
              <a:cxnLst/>
              <a:rect l="l" t="t" r="r" b="b"/>
              <a:pathLst>
                <a:path w="3240" h="536" extrusionOk="0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>
              <a:gsLst>
                <a:gs pos="0">
                  <a:srgbClr val="AAB6B9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4" name="Google Shape;44;p3"/>
            <p:cNvGrpSpPr/>
            <p:nvPr/>
          </p:nvGrpSpPr>
          <p:grpSpPr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5" name="Google Shape;45;p3"/>
              <p:cNvSpPr/>
              <p:nvPr/>
            </p:nvSpPr>
            <p:spPr>
              <a:xfrm>
                <a:off x="3948" y="3799"/>
                <a:ext cx="996" cy="533"/>
              </a:xfrm>
              <a:custGeom>
                <a:avLst/>
                <a:gdLst/>
                <a:ahLst/>
                <a:cxnLst/>
                <a:rect l="l" t="t" r="r" b="b"/>
                <a:pathLst>
                  <a:path w="996" h="533" extrusionOk="0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46;p3"/>
              <p:cNvSpPr/>
              <p:nvPr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/>
                <a:rect l="l" t="t" r="r" b="b"/>
                <a:pathLst>
                  <a:path w="186" h="353" extrusionOk="0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47;p3"/>
              <p:cNvSpPr/>
              <p:nvPr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/>
                <a:rect l="l" t="t" r="r" b="b"/>
                <a:pathLst>
                  <a:path w="378" h="271" extrusionOk="0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/>
                <a:rect l="l" t="t" r="r" b="b"/>
                <a:pathLst>
                  <a:path w="155" h="66" extrusionOk="0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49;p3"/>
              <p:cNvSpPr/>
              <p:nvPr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/>
                <a:rect l="l" t="t" r="r" b="b"/>
                <a:pathLst>
                  <a:path w="42" h="72" extrusionOk="0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0" name="Google Shape;50;p3"/>
            <p:cNvSpPr/>
            <p:nvPr/>
          </p:nvSpPr>
          <p:spPr>
            <a:xfrm>
              <a:off x="0" y="3792"/>
              <a:ext cx="3976" cy="535"/>
            </a:xfrm>
            <a:custGeom>
              <a:avLst/>
              <a:gdLst/>
              <a:ahLst/>
              <a:cxnLst/>
              <a:rect l="l" t="t" r="r" b="b"/>
              <a:pathLst>
                <a:path w="3976" h="527" extrusionOk="0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>
              <a:gsLst>
                <a:gs pos="0">
                  <a:srgbClr val="9FADB0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" name="Google Shape;51;p3"/>
          <p:cNvGrpSpPr/>
          <p:nvPr/>
        </p:nvGrpSpPr>
        <p:grpSpPr>
          <a:xfrm>
            <a:off x="627062" y="6021387"/>
            <a:ext cx="5684837" cy="849312"/>
            <a:chOff x="395" y="3793"/>
            <a:chExt cx="3581" cy="535"/>
          </a:xfrm>
        </p:grpSpPr>
        <p:sp>
          <p:nvSpPr>
            <p:cNvPr id="52" name="Google Shape;52;p3"/>
            <p:cNvSpPr/>
            <p:nvPr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/>
              <a:rect l="l" t="t" r="r" b="b"/>
              <a:pathLst>
                <a:path w="365" h="287" extrusionOk="0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/>
              <a:rect l="l" t="t" r="r" b="b"/>
              <a:pathLst>
                <a:path w="2033" h="499" extrusionOk="0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/>
              <a:rect l="l" t="t" r="r" b="b"/>
              <a:pathLst>
                <a:path w="71" h="60" extrusionOk="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/>
              <a:rect l="l" t="t" r="r" b="b"/>
              <a:pathLst>
                <a:path w="59" h="60" extrusionOk="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/>
              <a:rect l="l" t="t" r="r" b="b"/>
              <a:pathLst>
                <a:path w="245" h="204" extrusionOk="0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8" name="Google Shape;58;p3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oru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ustrana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15" descr="C:\Documents and Settings\дом\Мои документы\Арктика.Царство снега и льда\nature238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9162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5"/>
          <p:cNvSpPr txBox="1">
            <a:spLocks noGrp="1"/>
          </p:cNvSpPr>
          <p:nvPr>
            <p:ph type="ctrTitle"/>
          </p:nvPr>
        </p:nvSpPr>
        <p:spPr>
          <a:xfrm>
            <a:off x="457200" y="1447800"/>
            <a:ext cx="8229600" cy="173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Arial"/>
              <a:buNone/>
            </a:pPr>
            <a:r>
              <a:rPr lang="en-US" sz="48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</p:txBody>
      </p:sp>
      <p:sp>
        <p:nvSpPr>
          <p:cNvPr id="140" name="Google Shape;140;p15"/>
          <p:cNvSpPr txBox="1"/>
          <p:nvPr/>
        </p:nvSpPr>
        <p:spPr>
          <a:xfrm>
            <a:off x="357187" y="928687"/>
            <a:ext cx="8501062" cy="3046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8DC"/>
              </a:buClr>
              <a:buSzPts val="9600"/>
              <a:buFont typeface="Arial"/>
              <a:buNone/>
            </a:pPr>
            <a:r>
              <a:rPr lang="en-US" sz="9600" b="1" i="1" u="none">
                <a:solidFill>
                  <a:srgbClr val="0038DC"/>
                </a:solidFill>
                <a:latin typeface="Arial"/>
                <a:ea typeface="Arial"/>
                <a:cs typeface="Arial"/>
                <a:sym typeface="Arial"/>
              </a:rPr>
              <a:t>Арктика</a:t>
            </a:r>
            <a:br>
              <a:rPr lang="en-US" sz="9600" b="1" i="1" u="none">
                <a:solidFill>
                  <a:srgbClr val="0038DC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9600" b="1" i="1" u="none">
                <a:solidFill>
                  <a:srgbClr val="0038DC"/>
                </a:solidFill>
                <a:latin typeface="Arial"/>
                <a:ea typeface="Arial"/>
                <a:cs typeface="Arial"/>
                <a:sym typeface="Arial"/>
              </a:rPr>
              <a:t>и    человек</a:t>
            </a:r>
            <a:endParaRPr/>
          </a:p>
        </p:txBody>
      </p:sp>
      <p:sp>
        <p:nvSpPr>
          <p:cNvPr id="141" name="Google Shape;141;p15"/>
          <p:cNvSpPr txBox="1"/>
          <p:nvPr/>
        </p:nvSpPr>
        <p:spPr>
          <a:xfrm>
            <a:off x="2928937" y="5000625"/>
            <a:ext cx="6215062" cy="43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n-US" sz="28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endParaRPr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4"/>
          <p:cNvSpPr txBox="1">
            <a:spLocks noGrp="1"/>
          </p:cNvSpPr>
          <p:nvPr>
            <p:ph type="body" idx="1"/>
          </p:nvPr>
        </p:nvSpPr>
        <p:spPr>
          <a:xfrm>
            <a:off x="4645025" y="1285875"/>
            <a:ext cx="4041775" cy="484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endParaRPr sz="1800" b="1" i="0" u="none">
              <a:solidFill>
                <a:srgbClr val="00212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</a:pPr>
            <a:r>
              <a:rPr lang="en-US" sz="1800" b="1" i="0" u="none">
                <a:solidFill>
                  <a:srgbClr val="00212B"/>
                </a:solidFill>
                <a:latin typeface="Arial"/>
                <a:ea typeface="Arial"/>
                <a:cs typeface="Arial"/>
                <a:sym typeface="Arial"/>
              </a:rPr>
              <a:t>Российская   научно-исследовательская экспедиция  к  Северному полюсу,  в  ходе  которой впервые  в  истории  люди достигли  дна  в  точке географического  северного полюса.</a:t>
            </a:r>
            <a:endParaRPr/>
          </a:p>
          <a:p>
            <a:pPr marL="3429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endParaRPr sz="1800" b="1" i="0" u="none">
              <a:solidFill>
                <a:srgbClr val="00212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endParaRPr sz="1800" b="1" i="0" u="none">
              <a:solidFill>
                <a:srgbClr val="00212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4"/>
          <p:cNvSpPr txBox="1">
            <a:spLocks noGrp="1"/>
          </p:cNvSpPr>
          <p:nvPr>
            <p:ph type="title"/>
          </p:nvPr>
        </p:nvSpPr>
        <p:spPr>
          <a:xfrm>
            <a:off x="457200" y="214312"/>
            <a:ext cx="8229600" cy="100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 sz="4400" b="1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"Арктика-2007»</a:t>
            </a:r>
            <a:endParaRPr/>
          </a:p>
        </p:txBody>
      </p:sp>
      <p:pic>
        <p:nvPicPr>
          <p:cNvPr id="206" name="Google Shape;206;p24" descr="polyar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312" y="2428875"/>
            <a:ext cx="4500562" cy="29860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5"/>
          <p:cNvSpPr txBox="1">
            <a:spLocks noGrp="1"/>
          </p:cNvSpPr>
          <p:nvPr>
            <p:ph type="title"/>
          </p:nvPr>
        </p:nvSpPr>
        <p:spPr>
          <a:xfrm>
            <a:off x="457200" y="1071562"/>
            <a:ext cx="8229600" cy="71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Установка   Российского   флага  </a:t>
            </a:r>
            <a:br>
              <a:rPr lang="en-US" sz="2800" b="1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1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на  дне  Северного   Ледовитого   океана,  2007 год</a:t>
            </a:r>
            <a:br>
              <a:rPr lang="en-US" sz="2800" b="1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pic>
        <p:nvPicPr>
          <p:cNvPr id="212" name="Google Shape;212;p25" descr="Установка Российского флага на дне Северного ледовитого океана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42875" y="1285875"/>
            <a:ext cx="6000750" cy="45005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25" descr="ship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632575" y="4357687"/>
            <a:ext cx="2382837" cy="2362200"/>
          </a:xfrm>
          <a:prstGeom prst="rect">
            <a:avLst/>
          </a:prstGeom>
          <a:noFill/>
          <a:ln w="9525" cap="flat" cmpd="sng">
            <a:solidFill>
              <a:srgbClr val="00212B"/>
            </a:solidFill>
            <a:prstDash val="solid"/>
            <a:miter lim="800000"/>
            <a:headEnd type="none" w="sm" len="sm"/>
            <a:tailEnd type="none" w="sm" len="sm"/>
          </a:ln>
        </p:spPr>
      </p:pic>
      <p:sp>
        <p:nvSpPr>
          <p:cNvPr id="214" name="Google Shape;214;p25"/>
          <p:cNvSpPr txBox="1"/>
          <p:nvPr/>
        </p:nvSpPr>
        <p:spPr>
          <a:xfrm>
            <a:off x="6572250" y="3071812"/>
            <a:ext cx="2428875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12B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rgbClr val="00212B"/>
                </a:solidFill>
                <a:latin typeface="Arial"/>
                <a:ea typeface="Arial"/>
                <a:cs typeface="Arial"/>
                <a:sym typeface="Arial"/>
              </a:rPr>
              <a:t>Флагман  полярной флотилии «Академик Федоров»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6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Источники  информации</a:t>
            </a:r>
            <a:endParaRPr/>
          </a:p>
        </p:txBody>
      </p:sp>
      <p:sp>
        <p:nvSpPr>
          <p:cNvPr id="220" name="Google Shape;220;p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www.agroru.com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www.rustrana.ru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Что такое. Кто такой: Т.1.-М. –С.86-89, С.237-239.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16" descr="C:\Documents and Settings\дом\Мои документы\Крайний Север\lak6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350"/>
            <a:ext cx="9144000" cy="686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6" descr="sever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3071813" cy="2181225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noFill/>
          </a:ln>
        </p:spPr>
      </p:pic>
      <p:sp>
        <p:nvSpPr>
          <p:cNvPr id="149" name="Google Shape;149;p16"/>
          <p:cNvSpPr txBox="1"/>
          <p:nvPr/>
        </p:nvSpPr>
        <p:spPr>
          <a:xfrm>
            <a:off x="2286000" y="714375"/>
            <a:ext cx="6429375" cy="354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4D00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rgbClr val="994D00"/>
                </a:solidFill>
                <a:latin typeface="Arial"/>
                <a:ea typeface="Arial"/>
                <a:cs typeface="Arial"/>
                <a:sym typeface="Arial"/>
              </a:rPr>
              <a:t>Эпитет к Северу - "неласковый"</a:t>
            </a:r>
            <a:br>
              <a:rPr lang="en-US" sz="3200" b="1" i="0" u="none">
                <a:solidFill>
                  <a:srgbClr val="994D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1" i="0" u="none">
                <a:solidFill>
                  <a:srgbClr val="994D00"/>
                </a:solidFill>
                <a:latin typeface="Arial"/>
                <a:ea typeface="Arial"/>
                <a:cs typeface="Arial"/>
                <a:sym typeface="Arial"/>
              </a:rPr>
              <a:t>Сумели прочно приковать. </a:t>
            </a:r>
            <a:br>
              <a:rPr lang="en-US" sz="3200" b="1" i="0" u="none">
                <a:solidFill>
                  <a:srgbClr val="994D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1" i="0" u="none">
                <a:solidFill>
                  <a:srgbClr val="994D00"/>
                </a:solidFill>
                <a:latin typeface="Arial"/>
                <a:ea typeface="Arial"/>
                <a:cs typeface="Arial"/>
                <a:sym typeface="Arial"/>
              </a:rPr>
              <a:t>Скупыми пасмурными красками </a:t>
            </a:r>
            <a:br>
              <a:rPr lang="en-US" sz="3200" b="1" i="0" u="none">
                <a:solidFill>
                  <a:srgbClr val="994D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1" i="0" u="none">
                <a:solidFill>
                  <a:srgbClr val="994D00"/>
                </a:solidFill>
                <a:latin typeface="Arial"/>
                <a:ea typeface="Arial"/>
                <a:cs typeface="Arial"/>
                <a:sym typeface="Arial"/>
              </a:rPr>
              <a:t>Наш край привыкли рисовать. 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4D00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rgbClr val="994D00"/>
                </a:solidFill>
                <a:latin typeface="Arial"/>
                <a:ea typeface="Arial"/>
                <a:cs typeface="Arial"/>
                <a:sym typeface="Arial"/>
              </a:rPr>
              <a:t>В.Матвеев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 txBox="1">
            <a:spLocks noGrp="1"/>
          </p:cNvSpPr>
          <p:nvPr>
            <p:ph type="title"/>
          </p:nvPr>
        </p:nvSpPr>
        <p:spPr>
          <a:xfrm>
            <a:off x="3714750" y="142875"/>
            <a:ext cx="4972050" cy="122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rPr lang="en-US" sz="2800" b="1" i="1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Движение   судов   </a:t>
            </a:r>
            <a:br>
              <a:rPr lang="en-US" sz="2800" b="1" i="1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1" i="1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по   Северному  </a:t>
            </a:r>
            <a:br>
              <a:rPr lang="en-US" sz="2800" b="1" i="1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1" i="1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морскому    пути</a:t>
            </a:r>
            <a:endParaRPr/>
          </a:p>
        </p:txBody>
      </p:sp>
      <p:pic>
        <p:nvPicPr>
          <p:cNvPr id="155" name="Google Shape;155;p17" descr="C:\Documents and Settings\дом\Мои документы\Крайний Север\ледокол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428750"/>
            <a:ext cx="9144000" cy="5429250"/>
          </a:xfrm>
          <a:prstGeom prst="rect">
            <a:avLst/>
          </a:prstGeom>
          <a:noFill/>
          <a:ln w="190500" cap="sq" cmpd="sng">
            <a:solidFill>
              <a:srgbClr val="C8C6BD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algn="bl" rotWithShape="0">
              <a:srgbClr val="000000">
                <a:alpha val="42745"/>
              </a:srgbClr>
            </a:outerShdw>
          </a:effectLst>
        </p:spPr>
      </p:pic>
      <p:pic>
        <p:nvPicPr>
          <p:cNvPr id="156" name="Google Shape;156;p17" descr="C:\Documents and Settings\дом\Мои документы\Мои рисунки\arctik-8.jpg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4191000" cy="3143250"/>
          </a:xfrm>
          <a:prstGeom prst="rect">
            <a:avLst/>
          </a:prstGeom>
          <a:noFill/>
          <a:ln w="190500" cap="sq" cmpd="sng">
            <a:solidFill>
              <a:srgbClr val="C8C6BD"/>
            </a:solidFill>
            <a:prstDash val="solid"/>
            <a:round/>
            <a:headEnd type="none" w="sm" len="sm"/>
            <a:tailEnd type="none" w="sm" len="sm"/>
          </a:ln>
          <a:effectLst>
            <a:outerShdw blurRad="254000" algn="bl" rotWithShape="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8" descr="polya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86188" y="0"/>
            <a:ext cx="3500437" cy="3754438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pic>
      <p:sp>
        <p:nvSpPr>
          <p:cNvPr id="162" name="Google Shape;162;p18"/>
          <p:cNvSpPr txBox="1"/>
          <p:nvPr/>
        </p:nvSpPr>
        <p:spPr>
          <a:xfrm>
            <a:off x="5643562" y="214312"/>
            <a:ext cx="3357562" cy="354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B2C"/>
              </a:buClr>
              <a:buSzPts val="2800"/>
              <a:buFont typeface="Arial"/>
              <a:buNone/>
            </a:pPr>
            <a:r>
              <a:rPr lang="en-US" sz="2800" b="1" i="1" u="none">
                <a:solidFill>
                  <a:srgbClr val="000B2C"/>
                </a:solidFill>
                <a:latin typeface="Arial"/>
                <a:ea typeface="Arial"/>
                <a:cs typeface="Arial"/>
                <a:sym typeface="Arial"/>
              </a:rPr>
              <a:t>На   островах 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B2C"/>
              </a:buClr>
              <a:buSzPts val="2800"/>
              <a:buFont typeface="Arial"/>
              <a:buNone/>
            </a:pPr>
            <a:r>
              <a:rPr lang="en-US" sz="2800" b="1" i="1" u="none">
                <a:solidFill>
                  <a:srgbClr val="000B2C"/>
                </a:solidFill>
                <a:latin typeface="Arial"/>
                <a:ea typeface="Arial"/>
                <a:cs typeface="Arial"/>
                <a:sym typeface="Arial"/>
              </a:rPr>
              <a:t> и   во   льдах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B2C"/>
              </a:buClr>
              <a:buSzPts val="2800"/>
              <a:buFont typeface="Arial"/>
              <a:buNone/>
            </a:pPr>
            <a:r>
              <a:rPr lang="en-US" sz="2800" b="1" i="1" u="none">
                <a:solidFill>
                  <a:srgbClr val="000B2C"/>
                </a:solidFill>
                <a:latin typeface="Arial"/>
                <a:ea typeface="Arial"/>
                <a:cs typeface="Arial"/>
                <a:sym typeface="Arial"/>
              </a:rPr>
              <a:t> Северного  Ледовитого океана   работают научные  станции</a:t>
            </a:r>
            <a:endParaRPr/>
          </a:p>
        </p:txBody>
      </p:sp>
      <p:pic>
        <p:nvPicPr>
          <p:cNvPr id="163" name="Google Shape;163;p18" descr="3955596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3763963"/>
            <a:ext cx="5072063" cy="3094037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00212B"/>
            </a:solidFill>
            <a:prstDash val="solid"/>
            <a:miter lim="800000"/>
            <a:headEnd type="none" w="sm" len="sm"/>
            <a:tailEnd type="none" w="sm" len="sm"/>
          </a:ln>
        </p:spPr>
      </p:pic>
      <p:pic>
        <p:nvPicPr>
          <p:cNvPr id="164" name="Google Shape;164;p18" descr="antarctida_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286375" y="3913188"/>
            <a:ext cx="3738563" cy="2797175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00212B"/>
            </a:solidFill>
            <a:prstDash val="solid"/>
            <a:miter lim="800000"/>
            <a:headEnd type="none" w="sm" len="sm"/>
            <a:tailEnd type="none" w="sm" len="sm"/>
          </a:ln>
        </p:spPr>
      </p:pic>
      <p:pic>
        <p:nvPicPr>
          <p:cNvPr id="165" name="Google Shape;165;p18" descr="российский  батискаф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2844" y="857232"/>
            <a:ext cx="3658364" cy="2731777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outerShdw blurRad="190500" algn="tl" rotWithShape="0">
              <a:srgbClr val="000000">
                <a:alpha val="69803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>
            <a:spLocks noGrp="1"/>
          </p:cNvSpPr>
          <p:nvPr>
            <p:ph type="title"/>
          </p:nvPr>
        </p:nvSpPr>
        <p:spPr>
          <a:xfrm>
            <a:off x="5000625" y="142875"/>
            <a:ext cx="2357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</a:pPr>
            <a:r>
              <a:rPr lang="en-US" sz="3600" b="1" i="1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Охота</a:t>
            </a:r>
            <a:endParaRPr/>
          </a:p>
        </p:txBody>
      </p:sp>
      <p:pic>
        <p:nvPicPr>
          <p:cNvPr id="171" name="Google Shape;171;p19" descr="forest_nen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844" y="223489"/>
            <a:ext cx="4857784" cy="3253353"/>
          </a:xfrm>
          <a:prstGeom prst="snip2DiagRect">
            <a:avLst>
              <a:gd name="adj1" fmla="val 0"/>
              <a:gd name="adj2" fmla="val 16667"/>
            </a:avLst>
          </a:prstGeom>
          <a:noFill/>
          <a:ln w="9525" cap="flat" cmpd="sng">
            <a:solidFill>
              <a:srgbClr val="00212B"/>
            </a:solidFill>
            <a:prstDash val="solid"/>
            <a:miter lim="800000"/>
            <a:headEnd type="none" w="sm" len="sm"/>
            <a:tailEnd type="none" w="sm" len="sm"/>
          </a:ln>
        </p:spPr>
      </p:pic>
      <p:pic>
        <p:nvPicPr>
          <p:cNvPr id="172" name="Google Shape;172;p19" descr="bimg13578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7687" y="3286125"/>
            <a:ext cx="4786312" cy="3589337"/>
          </a:xfrm>
          <a:prstGeom prst="rect">
            <a:avLst/>
          </a:prstGeom>
          <a:noFill/>
          <a:ln>
            <a:noFill/>
          </a:ln>
          <a:effectLst>
            <a:outerShdw blurRad="63500" dist="139700" dir="2700000">
              <a:srgbClr val="333333">
                <a:alpha val="64705"/>
              </a:srgbClr>
            </a:outerShdw>
          </a:effectLst>
        </p:spPr>
      </p:pic>
      <p:sp>
        <p:nvSpPr>
          <p:cNvPr id="173" name="Google Shape;173;p19"/>
          <p:cNvSpPr txBox="1"/>
          <p:nvPr/>
        </p:nvSpPr>
        <p:spPr>
          <a:xfrm>
            <a:off x="-488950" y="5429250"/>
            <a:ext cx="4275137" cy="95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FFFF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rgbClr val="66FFFF"/>
                </a:solidFill>
                <a:latin typeface="Arial"/>
                <a:ea typeface="Arial"/>
                <a:cs typeface="Arial"/>
                <a:sym typeface="Arial"/>
              </a:rPr>
              <a:t>Рыбный 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FFFF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rgbClr val="66FFFF"/>
                </a:solidFill>
                <a:latin typeface="Arial"/>
                <a:ea typeface="Arial"/>
                <a:cs typeface="Arial"/>
                <a:sym typeface="Arial"/>
              </a:rPr>
              <a:t> промысел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0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1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Знаете  ли  вы?</a:t>
            </a:r>
            <a:endParaRPr/>
          </a:p>
        </p:txBody>
      </p:sp>
      <p:sp>
        <p:nvSpPr>
          <p:cNvPr id="179" name="Google Shape;179;p20"/>
          <p:cNvSpPr txBox="1">
            <a:spLocks noGrp="1"/>
          </p:cNvSpPr>
          <p:nvPr>
            <p:ph type="body" idx="1"/>
          </p:nvPr>
        </p:nvSpPr>
        <p:spPr>
          <a:xfrm>
            <a:off x="457200" y="1214437"/>
            <a:ext cx="8229600" cy="4881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1" i="1" u="none" strike="noStrike" cap="none">
                <a:solidFill>
                  <a:srgbClr val="00212B"/>
                </a:solidFill>
                <a:latin typeface="Arial"/>
                <a:ea typeface="Arial"/>
                <a:cs typeface="Arial"/>
                <a:sym typeface="Arial"/>
              </a:rPr>
              <a:t>Огромный  ущерб  был  нанесен живой  природе  Баренцева  моря, где  были  почти  полностью уничтожены  промысловые  виды рыб.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 b="1" i="1" u="none" strike="noStrike" cap="none">
              <a:solidFill>
                <a:srgbClr val="00212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1" i="1" u="none" strike="noStrike" cap="none">
                <a:solidFill>
                  <a:srgbClr val="99341F"/>
                </a:solidFill>
                <a:latin typeface="Arial"/>
                <a:ea typeface="Arial"/>
                <a:cs typeface="Arial"/>
                <a:sym typeface="Arial"/>
              </a:rPr>
              <a:t>За 50 лет вылов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rPr lang="en-US" sz="3200" b="1" i="1" u="none" strike="noStrike" cap="none">
                <a:solidFill>
                  <a:srgbClr val="99341F"/>
                </a:solidFill>
                <a:latin typeface="Arial"/>
                <a:ea typeface="Arial"/>
                <a:cs typeface="Arial"/>
                <a:sym typeface="Arial"/>
              </a:rPr>
              <a:t> рыбы увеличился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rPr lang="en-US" sz="3200" b="1" i="1" u="none" strike="noStrike" cap="none">
                <a:solidFill>
                  <a:srgbClr val="99341F"/>
                </a:solidFill>
                <a:latin typeface="Arial"/>
                <a:ea typeface="Arial"/>
                <a:cs typeface="Arial"/>
                <a:sym typeface="Arial"/>
              </a:rPr>
              <a:t> в 8 раз!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 b="1" i="1" u="none">
              <a:solidFill>
                <a:srgbClr val="99341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20" descr="full20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00562" y="3786187"/>
            <a:ext cx="4459287" cy="2928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Google Shape;185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190500" cap="sq" cmpd="sng">
            <a:solidFill>
              <a:srgbClr val="C8C6BD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algn="bl" rotWithShape="0">
              <a:srgbClr val="000000">
                <a:alpha val="42745"/>
              </a:srgbClr>
            </a:outerShdw>
          </a:effectLst>
        </p:spPr>
      </p:pic>
      <p:sp>
        <p:nvSpPr>
          <p:cNvPr id="186" name="Google Shape;186;p21"/>
          <p:cNvSpPr txBox="1"/>
          <p:nvPr/>
        </p:nvSpPr>
        <p:spPr>
          <a:xfrm>
            <a:off x="142875" y="214312"/>
            <a:ext cx="8643937" cy="95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0700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rgbClr val="290700"/>
                </a:solidFill>
                <a:latin typeface="Arial"/>
                <a:ea typeface="Arial"/>
                <a:cs typeface="Arial"/>
                <a:sym typeface="Arial"/>
              </a:rPr>
              <a:t>Запасы   нефти  в  Северном   Ледовитом  океане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2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1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Знаете ли вы?</a:t>
            </a:r>
            <a:endParaRPr/>
          </a:p>
        </p:txBody>
      </p:sp>
      <p:sp>
        <p:nvSpPr>
          <p:cNvPr id="192" name="Google Shape;192;p22"/>
          <p:cNvSpPr txBox="1">
            <a:spLocks noGrp="1"/>
          </p:cNvSpPr>
          <p:nvPr>
            <p:ph type="body" idx="1"/>
          </p:nvPr>
        </p:nvSpPr>
        <p:spPr>
          <a:xfrm>
            <a:off x="457200" y="1571625"/>
            <a:ext cx="8229600" cy="452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 sz="2400" b="1" i="1" u="none">
                <a:solidFill>
                  <a:srgbClr val="00212B"/>
                </a:solidFill>
                <a:latin typeface="Arial"/>
                <a:ea typeface="Arial"/>
                <a:cs typeface="Arial"/>
                <a:sym typeface="Arial"/>
              </a:rPr>
              <a:t>Основные  морские  месторождения  нефти  и газа  расположены  в  Северном  море.</a:t>
            </a:r>
            <a:endParaRPr/>
          </a:p>
          <a:p>
            <a:pPr marL="342900" marR="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endParaRPr sz="2400" b="1" i="1" u="none">
              <a:solidFill>
                <a:srgbClr val="00212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 sz="2400" b="1" i="1" u="none">
                <a:solidFill>
                  <a:srgbClr val="00212B"/>
                </a:solidFill>
                <a:latin typeface="Arial"/>
                <a:ea typeface="Arial"/>
                <a:cs typeface="Arial"/>
                <a:sym typeface="Arial"/>
              </a:rPr>
              <a:t>Резкий  рост  объемов промышленного рыболовства  и  растущая  эксплуатация месторождений  нефти  и  газа  со  второй половины  ХХ  века  серьезно  угрожают ресурсам,  считавшимся  когда-то неистощимыми.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endParaRPr sz="2400" b="1" i="1" u="none">
              <a:solidFill>
                <a:srgbClr val="00212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9" name="Google Shape;199;p23" descr="первая попытка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001156" cy="6858000"/>
          </a:xfrm>
          <a:prstGeom prst="rect">
            <a:avLst/>
          </a:prstGeom>
          <a:noFill/>
          <a:ln w="190500" cap="sq" cmpd="sng">
            <a:solidFill>
              <a:srgbClr val="C8C6BD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algn="bl" rotWithShape="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Вершина горы">
  <a:themeElements>
    <a:clrScheme name="Вершина горы 6">
      <a:dk1>
        <a:srgbClr val="809296"/>
      </a:dk1>
      <a:lt1>
        <a:srgbClr val="FFFFFF"/>
      </a:lt1>
      <a:dk2>
        <a:srgbClr val="6699FF"/>
      </a:dk2>
      <a:lt2>
        <a:srgbClr val="B3EDFF"/>
      </a:lt2>
      <a:accent1>
        <a:srgbClr val="FF9933"/>
      </a:accent1>
      <a:accent2>
        <a:srgbClr val="FFAA99"/>
      </a:accent2>
      <a:accent3>
        <a:srgbClr val="B8CAFF"/>
      </a:accent3>
      <a:accent4>
        <a:srgbClr val="DADADA"/>
      </a:accent4>
      <a:accent5>
        <a:srgbClr val="FFCAAD"/>
      </a:accent5>
      <a:accent6>
        <a:srgbClr val="E79A8A"/>
      </a:accent6>
      <a:hlink>
        <a:srgbClr val="FFCFAB"/>
      </a:hlink>
      <a:folHlink>
        <a:srgbClr val="CC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ершина горы">
  <a:themeElements>
    <a:clrScheme name="Вершина горы 6">
      <a:dk1>
        <a:srgbClr val="809296"/>
      </a:dk1>
      <a:lt1>
        <a:srgbClr val="FFFFFF"/>
      </a:lt1>
      <a:dk2>
        <a:srgbClr val="6699FF"/>
      </a:dk2>
      <a:lt2>
        <a:srgbClr val="B3EDFF"/>
      </a:lt2>
      <a:accent1>
        <a:srgbClr val="FF9933"/>
      </a:accent1>
      <a:accent2>
        <a:srgbClr val="FFAA99"/>
      </a:accent2>
      <a:accent3>
        <a:srgbClr val="B8CAFF"/>
      </a:accent3>
      <a:accent4>
        <a:srgbClr val="DADADA"/>
      </a:accent4>
      <a:accent5>
        <a:srgbClr val="FFCAAD"/>
      </a:accent5>
      <a:accent6>
        <a:srgbClr val="E79A8A"/>
      </a:accent6>
      <a:hlink>
        <a:srgbClr val="FFCFAB"/>
      </a:hlink>
      <a:folHlink>
        <a:srgbClr val="CC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Экран (4:3)</PresentationFormat>
  <Paragraphs>32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1_Вершина горы</vt:lpstr>
      <vt:lpstr>Вершина горы</vt:lpstr>
      <vt:lpstr>  </vt:lpstr>
      <vt:lpstr>Презентация PowerPoint</vt:lpstr>
      <vt:lpstr>Движение   судов    по   Северному    морскому    пути</vt:lpstr>
      <vt:lpstr>Презентация PowerPoint</vt:lpstr>
      <vt:lpstr>Охота</vt:lpstr>
      <vt:lpstr>Знаете  ли  вы?</vt:lpstr>
      <vt:lpstr>Презентация PowerPoint</vt:lpstr>
      <vt:lpstr>Знаете ли вы?</vt:lpstr>
      <vt:lpstr>Презентация PowerPoint</vt:lpstr>
      <vt:lpstr>"Арктика-2007»</vt:lpstr>
      <vt:lpstr>Установка   Российского   флага   на  дне  Северного   Ледовитого   океана,  2007 год  </vt:lpstr>
      <vt:lpstr>Источники  информации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cp:lastModifiedBy>Patriot</cp:lastModifiedBy>
  <cp:revision>1</cp:revision>
  <dcterms:modified xsi:type="dcterms:W3CDTF">2022-07-22T02:12:18Z</dcterms:modified>
</cp:coreProperties>
</file>